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2" r:id="rId3"/>
    <p:sldId id="370" r:id="rId4"/>
    <p:sldId id="393" r:id="rId5"/>
    <p:sldId id="386" r:id="rId6"/>
    <p:sldId id="387" r:id="rId7"/>
    <p:sldId id="388" r:id="rId8"/>
    <p:sldId id="389" r:id="rId9"/>
    <p:sldId id="390" r:id="rId10"/>
    <p:sldId id="391" r:id="rId11"/>
    <p:sldId id="337" r:id="rId12"/>
    <p:sldId id="353" r:id="rId13"/>
    <p:sldId id="396" r:id="rId14"/>
    <p:sldId id="385" r:id="rId15"/>
    <p:sldId id="375" r:id="rId16"/>
    <p:sldId id="397" r:id="rId17"/>
    <p:sldId id="403" r:id="rId18"/>
    <p:sldId id="399" r:id="rId19"/>
    <p:sldId id="400" r:id="rId20"/>
    <p:sldId id="401" r:id="rId21"/>
    <p:sldId id="372" r:id="rId22"/>
    <p:sldId id="402" r:id="rId23"/>
    <p:sldId id="384" r:id="rId24"/>
  </p:sldIdLst>
  <p:sldSz cx="13004800" cy="9753600"/>
  <p:notesSz cx="9866313" cy="67357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3399"/>
    <a:srgbClr val="FFF2EF"/>
    <a:srgbClr val="07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5"/>
  </p:normalViewPr>
  <p:slideViewPr>
    <p:cSldViewPr snapToGrid="0" snapToObjects="1">
      <p:cViewPr varScale="1">
        <p:scale>
          <a:sx n="50" d="100"/>
          <a:sy n="50" d="100"/>
        </p:scale>
        <p:origin x="36" y="48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99F25F-13AF-4EB2-B920-6ACC6797A92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A4089E-8E8F-44E5-9137-D05E4AEA1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6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315509" y="3199488"/>
            <a:ext cx="7235297" cy="3031093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1429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0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4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algn="ctr" defTabSz="587022">
              <a:lnSpc>
                <a:spcPct val="100000"/>
              </a:lnSpc>
              <a:tabLst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algn="ctr" defTabSz="587022">
              <a:lnSpc>
                <a:spcPct val="100000"/>
              </a:lnSpc>
              <a:tabLst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60FAB1C0-5DE2-4F5D-BE6B-BDA74E493B33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091404" y="8888889"/>
            <a:ext cx="269304" cy="257635"/>
          </a:xfrm>
        </p:spPr>
        <p:txBody>
          <a:bodyPr/>
          <a:lstStyle/>
          <a:p>
            <a:fld id="{79696FB5-2261-4D43-B0A9-6592B5855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613755" y="4063317"/>
            <a:ext cx="11706370" cy="16269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/>
              <a:t>Titl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64422" y="1232803"/>
            <a:ext cx="11706370" cy="64381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19407" y="8888889"/>
            <a:ext cx="241301" cy="256990"/>
          </a:xfrm>
          <a:prstGeom prst="rect">
            <a:avLst/>
          </a:prstGeom>
          <a:ln w="3175">
            <a:miter lim="400000"/>
          </a:ln>
        </p:spPr>
        <p:txBody>
          <a:bodyPr wrap="non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927100" algn="l"/>
                <a:tab pos="1866900" algn="l"/>
                <a:tab pos="2794000" algn="l"/>
              </a:tabLst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42600" marR="0" indent="-442600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42600" marR="0" indent="14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42600" marR="0" indent="471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442600" marR="0" indent="928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442600" marR="0" indent="13861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442600" marR="0" indent="18433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42600" marR="0" indent="2300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42600" marR="0" indent="2757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42600" marR="0" indent="3214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dioma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B4EFAB-3196-4BCC-BAB8-AC383D547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4" name="Shape 54"/>
          <p:cNvSpPr/>
          <p:nvPr/>
        </p:nvSpPr>
        <p:spPr>
          <a:xfrm>
            <a:off x="-13547" y="7578345"/>
            <a:ext cx="13018347" cy="2175255"/>
          </a:xfrm>
          <a:prstGeom prst="rect">
            <a:avLst/>
          </a:prstGeom>
          <a:solidFill>
            <a:srgbClr val="0070C0"/>
          </a:solidFill>
          <a:ln w="3175">
            <a:miter lim="400000"/>
          </a:ln>
        </p:spPr>
        <p:txBody>
          <a:bodyPr lIns="27093" tIns="27093" rIns="27093" bIns="27093" anchor="ctr"/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lang="ne-NP" sz="60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प्रधानमन्त्री रोजगार कार्यक्रमको परिचय</a:t>
            </a:r>
            <a:endParaRPr lang="en-GB" sz="60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026" name="Picture 2" descr="Image result for government of nepal logo">
            <a:extLst>
              <a:ext uri="{FF2B5EF4-FFF2-40B4-BE49-F238E27FC236}">
                <a16:creationId xmlns:a16="http://schemas.microsoft.com/office/drawing/2014/main" id="{23EFD67D-8E9E-4D72-A465-EC39BBAE2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47" y="0"/>
            <a:ext cx="1927679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8803E-605B-408B-B102-73FBFF14327F}"/>
              </a:ext>
            </a:extLst>
          </p:cNvPr>
          <p:cNvSpPr txBox="1"/>
          <p:nvPr/>
        </p:nvSpPr>
        <p:spPr>
          <a:xfrm>
            <a:off x="990600" y="9141651"/>
            <a:ext cx="11442700" cy="547158"/>
          </a:xfrm>
          <a:prstGeom prst="rect">
            <a:avLst/>
          </a:prstGeom>
          <a:solidFill>
            <a:srgbClr val="FF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32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श्रम, रोजगार तथा सामाजिक सुरक्षा मन्त्रालय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06FEF-435A-454F-9B76-C7F4CF6C3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67" y="74388"/>
            <a:ext cx="1420389" cy="1486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6">
            <a:extLst>
              <a:ext uri="{FF2B5EF4-FFF2-40B4-BE49-F238E27FC236}">
                <a16:creationId xmlns:a16="http://schemas.microsoft.com/office/drawing/2014/main" id="{40401100-D320-4E85-BABC-D8158A92852C}"/>
              </a:ext>
            </a:extLst>
          </p:cNvPr>
          <p:cNvSpPr/>
          <p:nvPr/>
        </p:nvSpPr>
        <p:spPr>
          <a:xfrm>
            <a:off x="2051492" y="540033"/>
            <a:ext cx="9144000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निर्वाह भत्ता पाउने अवस्था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1DEB66-E277-4D78-A815-FD2D08FB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755457"/>
            <a:ext cx="11753852" cy="5672567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परिवारको कुनै पनि सदस्यले तोकिए बमोजिमको रोजगारी नपाएमा,</a:t>
            </a:r>
          </a:p>
          <a:p>
            <a:pPr algn="just">
              <a:buFont typeface="Arial" pitchFamily="34" charset="0"/>
              <a:buChar char="•"/>
            </a:pP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नेपाल सरकारले तोके भन्दा कम वार्षिक आय भएका परिवारलाई,</a:t>
            </a:r>
          </a:p>
          <a:p>
            <a:pPr algn="just">
              <a:buFont typeface="Arial" pitchFamily="34" charset="0"/>
              <a:buChar char="•"/>
            </a:pP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परिवारको कुनै पनि सदस्य </a:t>
            </a:r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स्वरोजगार</a:t>
            </a: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 नभएमा,</a:t>
            </a:r>
          </a:p>
          <a:p>
            <a:pPr algn="just">
              <a:buFont typeface="Arial" pitchFamily="34" charset="0"/>
              <a:buChar char="•"/>
            </a:pP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परिवारको कुनै पनि सदस्य वैदेशिक रोजगारीमा </a:t>
            </a:r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नगएकोमा</a:t>
            </a:r>
            <a:r>
              <a:rPr lang="en-US" sz="3200" dirty="0">
                <a:latin typeface="Preeti" pitchFamily="2" charset="0"/>
                <a:cs typeface="Kalimati" panose="00000400000000000000" pitchFamily="2"/>
              </a:rPr>
              <a:t>,</a:t>
            </a:r>
            <a:endParaRPr lang="ne-NP" sz="3200" dirty="0">
              <a:latin typeface="Preeti" pitchFamily="2" charset="0"/>
              <a:cs typeface="Kalimati" panose="00000400000000000000" pitchFamily="2"/>
            </a:endParaRPr>
          </a:p>
          <a:p>
            <a:pPr algn="just">
              <a:buFont typeface="Arial" pitchFamily="34" charset="0"/>
              <a:buChar char="•"/>
            </a:pP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परिवारको कुनै पनि सदस्यले सरकारी कोष वा अन्य मुलुक वा अन्तर्राष्ट्रिय वा </a:t>
            </a:r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अन्तरसरकारी</a:t>
            </a: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संघ</a:t>
            </a: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, </a:t>
            </a:r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संगठन</a:t>
            </a: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 वा अन्य कुनै संस्थाबाट नियमित निवृत्तिभरण वा अवकाश सुविधा लिइरहेको वा सामाजिक सुरक्षा कोष वा नेपाल सरकारको सहायता सम्बन्धी अन्य कोषबाट वा </a:t>
            </a:r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रोजगारदाताबाट</a:t>
            </a: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 नियमित </a:t>
            </a:r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रुपमा</a:t>
            </a: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 कुनै पनि किसिमको सहायता प्राप्त गरेको भएमा त्यस्तो व्यक्तिको परिवारलाई निर्वाह भत्ता दिइने छैन ।</a:t>
            </a:r>
          </a:p>
        </p:txBody>
      </p:sp>
      <p:pic>
        <p:nvPicPr>
          <p:cNvPr id="8" name="Picture 2" descr="Image result for government of nepal logo">
            <a:extLst>
              <a:ext uri="{FF2B5EF4-FFF2-40B4-BE49-F238E27FC236}">
                <a16:creationId xmlns:a16="http://schemas.microsoft.com/office/drawing/2014/main" id="{9F700E56-AAB5-4D7C-B29A-7C2DE3949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B85E50-08EB-41B3-91ED-CDF97141C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1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1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1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1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6">
            <a:extLst>
              <a:ext uri="{FF2B5EF4-FFF2-40B4-BE49-F238E27FC236}">
                <a16:creationId xmlns:a16="http://schemas.microsoft.com/office/drawing/2014/main" id="{45A2C549-E894-47B6-9E77-41B419891D15}"/>
              </a:ext>
            </a:extLst>
          </p:cNvPr>
          <p:cNvSpPr/>
          <p:nvPr/>
        </p:nvSpPr>
        <p:spPr>
          <a:xfrm>
            <a:off x="2184891" y="153149"/>
            <a:ext cx="9144000" cy="79337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8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नेपालमा रोजगारीको </a:t>
            </a:r>
            <a:r>
              <a:rPr lang="ne-NP" sz="48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परिदृष्य</a:t>
            </a:r>
            <a:endParaRPr sz="48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37" name="Shape 857">
            <a:extLst>
              <a:ext uri="{FF2B5EF4-FFF2-40B4-BE49-F238E27FC236}">
                <a16:creationId xmlns:a16="http://schemas.microsoft.com/office/drawing/2014/main" id="{277FEFA7-CB8A-47CA-BBB4-F9813803A2AB}"/>
              </a:ext>
            </a:extLst>
          </p:cNvPr>
          <p:cNvSpPr/>
          <p:nvPr/>
        </p:nvSpPr>
        <p:spPr>
          <a:xfrm>
            <a:off x="8111640" y="4207536"/>
            <a:ext cx="1729285" cy="1158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3333" y="21600"/>
                </a:lnTo>
                <a:lnTo>
                  <a:pt x="3333" y="21301"/>
                </a:lnTo>
                <a:cubicBezTo>
                  <a:pt x="3030" y="13379"/>
                  <a:pt x="1834" y="6139"/>
                  <a:pt x="0" y="331"/>
                </a:cubicBezTo>
                <a:lnTo>
                  <a:pt x="127" y="0"/>
                </a:lnTo>
                <a:cubicBezTo>
                  <a:pt x="2030" y="6022"/>
                  <a:pt x="3181" y="13250"/>
                  <a:pt x="3492" y="21002"/>
                </a:cubicBezTo>
                <a:lnTo>
                  <a:pt x="21600" y="21002"/>
                </a:lnTo>
                <a:lnTo>
                  <a:pt x="21600" y="21600"/>
                </a:ln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2" name="Shape 858">
            <a:extLst>
              <a:ext uri="{FF2B5EF4-FFF2-40B4-BE49-F238E27FC236}">
                <a16:creationId xmlns:a16="http://schemas.microsoft.com/office/drawing/2014/main" id="{50EF9088-5BED-454E-B894-F589FD273730}"/>
              </a:ext>
            </a:extLst>
          </p:cNvPr>
          <p:cNvSpPr/>
          <p:nvPr/>
        </p:nvSpPr>
        <p:spPr>
          <a:xfrm>
            <a:off x="5087450" y="2786498"/>
            <a:ext cx="1176776" cy="113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92" y="12168"/>
                </a:moveTo>
                <a:lnTo>
                  <a:pt x="20992" y="0"/>
                </a:lnTo>
                <a:lnTo>
                  <a:pt x="21600" y="0"/>
                </a:lnTo>
                <a:lnTo>
                  <a:pt x="21600" y="12609"/>
                </a:lnTo>
                <a:lnTo>
                  <a:pt x="21291" y="12609"/>
                </a:lnTo>
                <a:cubicBezTo>
                  <a:pt x="13372" y="13415"/>
                  <a:pt x="6147" y="16658"/>
                  <a:pt x="331" y="21600"/>
                </a:cubicBezTo>
                <a:lnTo>
                  <a:pt x="0" y="21258"/>
                </a:lnTo>
                <a:cubicBezTo>
                  <a:pt x="6030" y="16128"/>
                  <a:pt x="13255" y="13006"/>
                  <a:pt x="20992" y="1216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3" name="Shape 859">
            <a:extLst>
              <a:ext uri="{FF2B5EF4-FFF2-40B4-BE49-F238E27FC236}">
                <a16:creationId xmlns:a16="http://schemas.microsoft.com/office/drawing/2014/main" id="{C705BCFA-008A-4AFB-A022-8F4EEEDB3C6C}"/>
              </a:ext>
            </a:extLst>
          </p:cNvPr>
          <p:cNvSpPr/>
          <p:nvPr/>
        </p:nvSpPr>
        <p:spPr>
          <a:xfrm>
            <a:off x="2896900" y="3735566"/>
            <a:ext cx="1918075" cy="1630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61" y="6407"/>
                </a:moveTo>
                <a:lnTo>
                  <a:pt x="16100" y="431"/>
                </a:lnTo>
                <a:lnTo>
                  <a:pt x="0" y="431"/>
                </a:lnTo>
                <a:lnTo>
                  <a:pt x="0" y="0"/>
                </a:lnTo>
                <a:lnTo>
                  <a:pt x="16225" y="0"/>
                </a:lnTo>
                <a:lnTo>
                  <a:pt x="16225" y="154"/>
                </a:lnTo>
                <a:lnTo>
                  <a:pt x="16303" y="62"/>
                </a:lnTo>
                <a:lnTo>
                  <a:pt x="21600" y="6299"/>
                </a:lnTo>
                <a:lnTo>
                  <a:pt x="21476" y="6453"/>
                </a:lnTo>
                <a:lnTo>
                  <a:pt x="21495" y="6476"/>
                </a:lnTo>
                <a:cubicBezTo>
                  <a:pt x="18555" y="10688"/>
                  <a:pt x="16630" y="15909"/>
                  <a:pt x="16153" y="21600"/>
                </a:cubicBezTo>
                <a:lnTo>
                  <a:pt x="15878" y="21600"/>
                </a:lnTo>
                <a:cubicBezTo>
                  <a:pt x="16316" y="16017"/>
                  <a:pt x="18149" y="10781"/>
                  <a:pt x="21161" y="6407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4" name="Shape 861">
            <a:extLst>
              <a:ext uri="{FF2B5EF4-FFF2-40B4-BE49-F238E27FC236}">
                <a16:creationId xmlns:a16="http://schemas.microsoft.com/office/drawing/2014/main" id="{4401DAE5-925B-4FC5-B0E1-5765101441ED}"/>
              </a:ext>
            </a:extLst>
          </p:cNvPr>
          <p:cNvSpPr/>
          <p:nvPr/>
        </p:nvSpPr>
        <p:spPr>
          <a:xfrm rot="191261">
            <a:off x="8101380" y="5790168"/>
            <a:ext cx="1128184" cy="1384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7" y="21146"/>
                </a:moveTo>
                <a:lnTo>
                  <a:pt x="4277" y="21169"/>
                </a:lnTo>
                <a:lnTo>
                  <a:pt x="21600" y="21169"/>
                </a:lnTo>
                <a:lnTo>
                  <a:pt x="21600" y="21600"/>
                </a:lnTo>
                <a:lnTo>
                  <a:pt x="4120" y="21600"/>
                </a:lnTo>
                <a:lnTo>
                  <a:pt x="4120" y="21538"/>
                </a:lnTo>
                <a:lnTo>
                  <a:pt x="0" y="15301"/>
                </a:lnTo>
                <a:lnTo>
                  <a:pt x="102" y="15147"/>
                </a:lnTo>
                <a:lnTo>
                  <a:pt x="86" y="15124"/>
                </a:lnTo>
                <a:cubicBezTo>
                  <a:pt x="2370" y="10912"/>
                  <a:pt x="3860" y="5691"/>
                  <a:pt x="4237" y="0"/>
                </a:cubicBezTo>
                <a:lnTo>
                  <a:pt x="4450" y="0"/>
                </a:lnTo>
                <a:cubicBezTo>
                  <a:pt x="4104" y="5583"/>
                  <a:pt x="2685" y="10819"/>
                  <a:pt x="346" y="15193"/>
                </a:cubicBezTo>
                <a:lnTo>
                  <a:pt x="4277" y="21146"/>
                </a:ln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6" name="Shape 862">
            <a:extLst>
              <a:ext uri="{FF2B5EF4-FFF2-40B4-BE49-F238E27FC236}">
                <a16:creationId xmlns:a16="http://schemas.microsoft.com/office/drawing/2014/main" id="{9F444A0D-149F-4C07-AB5F-59E32162768A}"/>
              </a:ext>
            </a:extLst>
          </p:cNvPr>
          <p:cNvSpPr/>
          <p:nvPr/>
        </p:nvSpPr>
        <p:spPr>
          <a:xfrm>
            <a:off x="6639304" y="7221464"/>
            <a:ext cx="1176776" cy="113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8" y="9432"/>
                </a:moveTo>
                <a:lnTo>
                  <a:pt x="598" y="21600"/>
                </a:lnTo>
                <a:lnTo>
                  <a:pt x="0" y="21600"/>
                </a:lnTo>
                <a:lnTo>
                  <a:pt x="0" y="8991"/>
                </a:lnTo>
                <a:lnTo>
                  <a:pt x="299" y="8991"/>
                </a:lnTo>
                <a:cubicBezTo>
                  <a:pt x="8221" y="8185"/>
                  <a:pt x="15450" y="4953"/>
                  <a:pt x="21269" y="0"/>
                </a:cubicBezTo>
                <a:lnTo>
                  <a:pt x="21600" y="342"/>
                </a:lnTo>
                <a:cubicBezTo>
                  <a:pt x="15578" y="5483"/>
                  <a:pt x="8339" y="8594"/>
                  <a:pt x="598" y="943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7" name="Shape 863">
            <a:extLst>
              <a:ext uri="{FF2B5EF4-FFF2-40B4-BE49-F238E27FC236}">
                <a16:creationId xmlns:a16="http://schemas.microsoft.com/office/drawing/2014/main" id="{521B0105-7AE6-4339-A20F-A55E2F732204}"/>
              </a:ext>
            </a:extLst>
          </p:cNvPr>
          <p:cNvSpPr/>
          <p:nvPr/>
        </p:nvSpPr>
        <p:spPr>
          <a:xfrm>
            <a:off x="4330761" y="4212665"/>
            <a:ext cx="704808" cy="1184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354"/>
                </a:moveTo>
                <a:cubicBezTo>
                  <a:pt x="14566" y="8385"/>
                  <a:pt x="10008" y="14680"/>
                  <a:pt x="8886" y="21600"/>
                </a:cubicBezTo>
                <a:lnTo>
                  <a:pt x="0" y="21091"/>
                </a:lnTo>
                <a:cubicBezTo>
                  <a:pt x="0" y="21091"/>
                  <a:pt x="659" y="8184"/>
                  <a:pt x="14815" y="0"/>
                </a:cubicBezTo>
                <a:lnTo>
                  <a:pt x="21600" y="3354"/>
                </a:ln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8" name="Shape 864">
            <a:extLst>
              <a:ext uri="{FF2B5EF4-FFF2-40B4-BE49-F238E27FC236}">
                <a16:creationId xmlns:a16="http://schemas.microsoft.com/office/drawing/2014/main" id="{CC004EB2-9E70-4C61-9D19-F732479C46C1}"/>
              </a:ext>
            </a:extLst>
          </p:cNvPr>
          <p:cNvSpPr/>
          <p:nvPr/>
        </p:nvSpPr>
        <p:spPr>
          <a:xfrm>
            <a:off x="4330761" y="5759388"/>
            <a:ext cx="702243" cy="1171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23" y="0"/>
                </a:moveTo>
                <a:cubicBezTo>
                  <a:pt x="10085" y="6871"/>
                  <a:pt x="14626" y="13099"/>
                  <a:pt x="21600" y="18127"/>
                </a:cubicBezTo>
                <a:lnTo>
                  <a:pt x="14591" y="21600"/>
                </a:lnTo>
                <a:cubicBezTo>
                  <a:pt x="14591" y="21600"/>
                  <a:pt x="1359" y="13528"/>
                  <a:pt x="0" y="547"/>
                </a:cubicBezTo>
                <a:lnTo>
                  <a:pt x="8923" y="0"/>
                </a:ln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0" name="Shape 865">
            <a:extLst>
              <a:ext uri="{FF2B5EF4-FFF2-40B4-BE49-F238E27FC236}">
                <a16:creationId xmlns:a16="http://schemas.microsoft.com/office/drawing/2014/main" id="{918D9E02-DC01-4383-B5E4-B658821DE9FB}"/>
              </a:ext>
            </a:extLst>
          </p:cNvPr>
          <p:cNvSpPr/>
          <p:nvPr/>
        </p:nvSpPr>
        <p:spPr>
          <a:xfrm>
            <a:off x="5092580" y="6993175"/>
            <a:ext cx="1184471" cy="712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20" extrusionOk="0">
                <a:moveTo>
                  <a:pt x="3445" y="0"/>
                </a:moveTo>
                <a:cubicBezTo>
                  <a:pt x="8468" y="6790"/>
                  <a:pt x="14721" y="11242"/>
                  <a:pt x="21600" y="12264"/>
                </a:cubicBezTo>
                <a:lnTo>
                  <a:pt x="21059" y="21219"/>
                </a:lnTo>
                <a:cubicBezTo>
                  <a:pt x="21059" y="21219"/>
                  <a:pt x="10652" y="21600"/>
                  <a:pt x="0" y="6790"/>
                </a:cubicBezTo>
                <a:lnTo>
                  <a:pt x="3445" y="0"/>
                </a:ln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1" name="Shape 866">
            <a:extLst>
              <a:ext uri="{FF2B5EF4-FFF2-40B4-BE49-F238E27FC236}">
                <a16:creationId xmlns:a16="http://schemas.microsoft.com/office/drawing/2014/main" id="{BC75B19B-3CDA-41EB-AC33-48196980108D}"/>
              </a:ext>
            </a:extLst>
          </p:cNvPr>
          <p:cNvSpPr/>
          <p:nvPr/>
        </p:nvSpPr>
        <p:spPr>
          <a:xfrm>
            <a:off x="6613653" y="7000871"/>
            <a:ext cx="1184471" cy="694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63"/>
                </a:moveTo>
                <a:cubicBezTo>
                  <a:pt x="6920" y="11632"/>
                  <a:pt x="13247" y="7037"/>
                  <a:pt x="18310" y="0"/>
                </a:cubicBezTo>
                <a:lnTo>
                  <a:pt x="21600" y="6838"/>
                </a:lnTo>
                <a:cubicBezTo>
                  <a:pt x="13692" y="20623"/>
                  <a:pt x="456" y="21600"/>
                  <a:pt x="456" y="21600"/>
                </a:cubicBezTo>
                <a:lnTo>
                  <a:pt x="0" y="12663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2" name="Shape 867">
            <a:extLst>
              <a:ext uri="{FF2B5EF4-FFF2-40B4-BE49-F238E27FC236}">
                <a16:creationId xmlns:a16="http://schemas.microsoft.com/office/drawing/2014/main" id="{1CDF3B4C-B244-4990-9963-FBE487F135FF}"/>
              </a:ext>
            </a:extLst>
          </p:cNvPr>
          <p:cNvSpPr/>
          <p:nvPr/>
        </p:nvSpPr>
        <p:spPr>
          <a:xfrm>
            <a:off x="7867961" y="5759388"/>
            <a:ext cx="715068" cy="1184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26" y="0"/>
                </a:moveTo>
                <a:lnTo>
                  <a:pt x="21600" y="541"/>
                </a:lnTo>
                <a:cubicBezTo>
                  <a:pt x="21196" y="12655"/>
                  <a:pt x="6972" y="21600"/>
                  <a:pt x="6972" y="21600"/>
                </a:cubicBezTo>
                <a:lnTo>
                  <a:pt x="0" y="18071"/>
                </a:lnTo>
                <a:cubicBezTo>
                  <a:pt x="6937" y="13079"/>
                  <a:pt x="11485" y="6857"/>
                  <a:pt x="12626" y="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3" name="Shape 868">
            <a:extLst>
              <a:ext uri="{FF2B5EF4-FFF2-40B4-BE49-F238E27FC236}">
                <a16:creationId xmlns:a16="http://schemas.microsoft.com/office/drawing/2014/main" id="{32767F4D-10B5-4CE8-B003-7DD903E97414}"/>
              </a:ext>
            </a:extLst>
          </p:cNvPr>
          <p:cNvSpPr/>
          <p:nvPr/>
        </p:nvSpPr>
        <p:spPr>
          <a:xfrm>
            <a:off x="7885916" y="4225490"/>
            <a:ext cx="702242" cy="1184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63" y="21600"/>
                </a:moveTo>
                <a:cubicBezTo>
                  <a:pt x="11444" y="14718"/>
                  <a:pt x="6902" y="8441"/>
                  <a:pt x="0" y="3383"/>
                </a:cubicBezTo>
                <a:lnTo>
                  <a:pt x="7009" y="0"/>
                </a:lnTo>
                <a:cubicBezTo>
                  <a:pt x="21493" y="9363"/>
                  <a:pt x="21600" y="21123"/>
                  <a:pt x="21600" y="21123"/>
                </a:cubicBezTo>
                <a:lnTo>
                  <a:pt x="12463" y="21600"/>
                </a:ln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4" name="Shape 869">
            <a:extLst>
              <a:ext uri="{FF2B5EF4-FFF2-40B4-BE49-F238E27FC236}">
                <a16:creationId xmlns:a16="http://schemas.microsoft.com/office/drawing/2014/main" id="{48E20545-8F5A-459A-BDD9-04D81741A89B}"/>
              </a:ext>
            </a:extLst>
          </p:cNvPr>
          <p:cNvSpPr/>
          <p:nvPr/>
        </p:nvSpPr>
        <p:spPr>
          <a:xfrm>
            <a:off x="6641868" y="3450846"/>
            <a:ext cx="1181906" cy="709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88" y="21600"/>
                </a:moveTo>
                <a:cubicBezTo>
                  <a:pt x="13170" y="14601"/>
                  <a:pt x="6878" y="9941"/>
                  <a:pt x="0" y="8789"/>
                </a:cubicBezTo>
                <a:lnTo>
                  <a:pt x="489" y="0"/>
                </a:lnTo>
                <a:cubicBezTo>
                  <a:pt x="14648" y="1949"/>
                  <a:pt x="21600" y="14743"/>
                  <a:pt x="21600" y="14743"/>
                </a:cubicBezTo>
                <a:lnTo>
                  <a:pt x="18188" y="21600"/>
                </a:ln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5" name="Shape 870">
            <a:extLst>
              <a:ext uri="{FF2B5EF4-FFF2-40B4-BE49-F238E27FC236}">
                <a16:creationId xmlns:a16="http://schemas.microsoft.com/office/drawing/2014/main" id="{48A5E725-E02C-414A-BCC3-77A79AD7575A}"/>
              </a:ext>
            </a:extLst>
          </p:cNvPr>
          <p:cNvSpPr/>
          <p:nvPr/>
        </p:nvSpPr>
        <p:spPr>
          <a:xfrm>
            <a:off x="5105405" y="3450027"/>
            <a:ext cx="1184472" cy="697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6" extrusionOk="0">
                <a:moveTo>
                  <a:pt x="21600" y="8877"/>
                </a:moveTo>
                <a:cubicBezTo>
                  <a:pt x="14690" y="9883"/>
                  <a:pt x="8405" y="14502"/>
                  <a:pt x="3317" y="21546"/>
                </a:cubicBezTo>
                <a:lnTo>
                  <a:pt x="0" y="14646"/>
                </a:lnTo>
                <a:cubicBezTo>
                  <a:pt x="9422" y="-54"/>
                  <a:pt x="21123" y="0"/>
                  <a:pt x="21123" y="0"/>
                </a:cubicBezTo>
                <a:lnTo>
                  <a:pt x="21600" y="8877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6" name="Shape 883">
            <a:extLst>
              <a:ext uri="{FF2B5EF4-FFF2-40B4-BE49-F238E27FC236}">
                <a16:creationId xmlns:a16="http://schemas.microsoft.com/office/drawing/2014/main" id="{4C89C089-EC8B-45C4-8ECD-82147104ECBA}"/>
              </a:ext>
            </a:extLst>
          </p:cNvPr>
          <p:cNvSpPr/>
          <p:nvPr/>
        </p:nvSpPr>
        <p:spPr>
          <a:xfrm>
            <a:off x="-206993" y="2560687"/>
            <a:ext cx="2853803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anose="00000400000000000000" pitchFamily="2"/>
              </a:rPr>
              <a:t>विकास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7" name="Shape 886">
            <a:extLst>
              <a:ext uri="{FF2B5EF4-FFF2-40B4-BE49-F238E27FC236}">
                <a16:creationId xmlns:a16="http://schemas.microsoft.com/office/drawing/2014/main" id="{997C0258-B5E3-41EB-A9DF-A625865097F6}"/>
              </a:ext>
            </a:extLst>
          </p:cNvPr>
          <p:cNvSpPr/>
          <p:nvPr/>
        </p:nvSpPr>
        <p:spPr>
          <a:xfrm>
            <a:off x="246371" y="5690718"/>
            <a:ext cx="2474552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anose="00000400000000000000" pitchFamily="2"/>
              </a:rPr>
              <a:t>रोजगारी सिर्जना 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8" name="Shape 889">
            <a:extLst>
              <a:ext uri="{FF2B5EF4-FFF2-40B4-BE49-F238E27FC236}">
                <a16:creationId xmlns:a16="http://schemas.microsoft.com/office/drawing/2014/main" id="{8FCA29B1-54CC-486D-982E-50BECBFB22D8}"/>
              </a:ext>
            </a:extLst>
          </p:cNvPr>
          <p:cNvSpPr/>
          <p:nvPr/>
        </p:nvSpPr>
        <p:spPr>
          <a:xfrm>
            <a:off x="4248937" y="1934919"/>
            <a:ext cx="2853802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anose="00000400000000000000" pitchFamily="2"/>
              </a:rPr>
              <a:t>गरिबी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anose="00000400000000000000" pitchFamily="2"/>
              </a:rPr>
              <a:t>  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9" name="Shape 901">
            <a:extLst>
              <a:ext uri="{FF2B5EF4-FFF2-40B4-BE49-F238E27FC236}">
                <a16:creationId xmlns:a16="http://schemas.microsoft.com/office/drawing/2014/main" id="{743E8100-FEEA-4246-93C9-B3600C5C5EEA}"/>
              </a:ext>
            </a:extLst>
          </p:cNvPr>
          <p:cNvSpPr/>
          <p:nvPr/>
        </p:nvSpPr>
        <p:spPr>
          <a:xfrm>
            <a:off x="9749606" y="2964215"/>
            <a:ext cx="2853802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anose="00000400000000000000" pitchFamily="2"/>
              </a:rPr>
              <a:t>आन्तरिक रोजगारी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60" name="Shape 904">
            <a:extLst>
              <a:ext uri="{FF2B5EF4-FFF2-40B4-BE49-F238E27FC236}">
                <a16:creationId xmlns:a16="http://schemas.microsoft.com/office/drawing/2014/main" id="{ADE7BB65-0EAD-45F2-A622-598EF0958EE8}"/>
              </a:ext>
            </a:extLst>
          </p:cNvPr>
          <p:cNvSpPr/>
          <p:nvPr/>
        </p:nvSpPr>
        <p:spPr>
          <a:xfrm>
            <a:off x="9532820" y="6351623"/>
            <a:ext cx="2853802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anose="00000400000000000000" pitchFamily="2"/>
              </a:rPr>
              <a:t>बैदेशिक</a:t>
            </a: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anose="00000400000000000000" pitchFamily="2"/>
              </a:rPr>
              <a:t> रोजगारी</a:t>
            </a:r>
          </a:p>
        </p:txBody>
      </p:sp>
      <p:sp>
        <p:nvSpPr>
          <p:cNvPr id="61" name="Shape 895">
            <a:extLst>
              <a:ext uri="{FF2B5EF4-FFF2-40B4-BE49-F238E27FC236}">
                <a16:creationId xmlns:a16="http://schemas.microsoft.com/office/drawing/2014/main" id="{930F4EC7-7C13-449F-B7C7-5F264980A39D}"/>
              </a:ext>
            </a:extLst>
          </p:cNvPr>
          <p:cNvSpPr/>
          <p:nvPr/>
        </p:nvSpPr>
        <p:spPr>
          <a:xfrm>
            <a:off x="5383234" y="8830676"/>
            <a:ext cx="2853803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anose="00000400000000000000" pitchFamily="2"/>
              </a:rPr>
              <a:t>उद्योग र </a:t>
            </a:r>
            <a:r>
              <a:rPr lang="ne-NP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anose="00000400000000000000" pitchFamily="2"/>
              </a:rPr>
              <a:t>प्रतिष्ठानहरु</a:t>
            </a:r>
            <a:endParaRPr lang="ne-N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62" name="Shape 857">
            <a:extLst>
              <a:ext uri="{FF2B5EF4-FFF2-40B4-BE49-F238E27FC236}">
                <a16:creationId xmlns:a16="http://schemas.microsoft.com/office/drawing/2014/main" id="{967ED89A-E54B-43AF-AB3B-624C902DB173}"/>
              </a:ext>
            </a:extLst>
          </p:cNvPr>
          <p:cNvSpPr/>
          <p:nvPr/>
        </p:nvSpPr>
        <p:spPr>
          <a:xfrm rot="20415604" flipH="1">
            <a:off x="3336239" y="5961203"/>
            <a:ext cx="1382530" cy="893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3333" y="21600"/>
                </a:lnTo>
                <a:lnTo>
                  <a:pt x="3333" y="21301"/>
                </a:lnTo>
                <a:cubicBezTo>
                  <a:pt x="3030" y="13379"/>
                  <a:pt x="1834" y="6139"/>
                  <a:pt x="0" y="331"/>
                </a:cubicBezTo>
                <a:lnTo>
                  <a:pt x="127" y="0"/>
                </a:lnTo>
                <a:cubicBezTo>
                  <a:pt x="2030" y="6022"/>
                  <a:pt x="3181" y="13250"/>
                  <a:pt x="3492" y="21002"/>
                </a:cubicBezTo>
                <a:lnTo>
                  <a:pt x="21600" y="21002"/>
                </a:lnTo>
                <a:lnTo>
                  <a:pt x="21600" y="21600"/>
                </a:ln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F618B5-BE8E-4F80-AA1C-37FA04EF1E26}"/>
              </a:ext>
            </a:extLst>
          </p:cNvPr>
          <p:cNvSpPr txBox="1"/>
          <p:nvPr/>
        </p:nvSpPr>
        <p:spPr>
          <a:xfrm>
            <a:off x="6559818" y="1325265"/>
            <a:ext cx="4160825" cy="978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गरिबी २१.६%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बहुआयामिक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गरिबी २८.६%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७८.७ %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ग्रामिण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क्षेत्रमा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369D4-1B35-4D7B-9030-0C3743F23DD9}"/>
              </a:ext>
            </a:extLst>
          </p:cNvPr>
          <p:cNvSpPr txBox="1"/>
          <p:nvPr/>
        </p:nvSpPr>
        <p:spPr>
          <a:xfrm>
            <a:off x="9749606" y="3725498"/>
            <a:ext cx="3092671" cy="978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३०%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अर्धबेराजगार</a:t>
            </a:r>
            <a:endParaRPr lang="ne-NP" sz="2000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२.३%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पुर्णबेरोजगार</a:t>
            </a:r>
            <a:endParaRPr lang="ne-NP" sz="2000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५७% कृषि क्षेत्रमा आश्रित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0F4CB32-A900-4D22-996C-683F9856B855}"/>
              </a:ext>
            </a:extLst>
          </p:cNvPr>
          <p:cNvSpPr txBox="1"/>
          <p:nvPr/>
        </p:nvSpPr>
        <p:spPr>
          <a:xfrm>
            <a:off x="9011340" y="7161953"/>
            <a:ext cx="3797745" cy="978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कूल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बैदेशिक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रोजगारी ४३ लाख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गत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आ.व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. मा ३,५२,०८४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कूल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ग्रा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. उत्पादनमा २४.२५%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A026751-903F-44BE-9ADC-D942218BFEA1}"/>
              </a:ext>
            </a:extLst>
          </p:cNvPr>
          <p:cNvSpPr txBox="1"/>
          <p:nvPr/>
        </p:nvSpPr>
        <p:spPr>
          <a:xfrm>
            <a:off x="3260025" y="9264611"/>
            <a:ext cx="6918932" cy="362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कूल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प्रतिष्ठानहरु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९,२२,४४५ ।  रोजगारी ३४,०८,७४६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pic>
        <p:nvPicPr>
          <p:cNvPr id="67" name="Picture 2" descr="Image result for poverty icon">
            <a:extLst>
              <a:ext uri="{FF2B5EF4-FFF2-40B4-BE49-F238E27FC236}">
                <a16:creationId xmlns:a16="http://schemas.microsoft.com/office/drawing/2014/main" id="{5A981358-100B-4D0B-875D-94BC7BFFE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16" y="1087380"/>
            <a:ext cx="1023450" cy="80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AutoShape 4" descr="Image result for employment icon">
            <a:extLst>
              <a:ext uri="{FF2B5EF4-FFF2-40B4-BE49-F238E27FC236}">
                <a16:creationId xmlns:a16="http://schemas.microsoft.com/office/drawing/2014/main" id="{0420F9B0-AB33-4D38-945B-3ADF0732AB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cs typeface="Kalimati" panose="00000400000000000000" pitchFamily="2"/>
            </a:endParaRPr>
          </a:p>
        </p:txBody>
      </p:sp>
      <p:pic>
        <p:nvPicPr>
          <p:cNvPr id="69" name="Picture 6" descr="Image result for employment icon">
            <a:extLst>
              <a:ext uri="{FF2B5EF4-FFF2-40B4-BE49-F238E27FC236}">
                <a16:creationId xmlns:a16="http://schemas.microsoft.com/office/drawing/2014/main" id="{76850D6D-0B97-404D-BC2E-9EE28BB0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847" y="3454807"/>
            <a:ext cx="1158820" cy="115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F33EDA6-44F9-4E75-B6AF-7DC8FDEE1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501" y="6289045"/>
            <a:ext cx="694016" cy="698004"/>
          </a:xfrm>
          <a:prstGeom prst="rect">
            <a:avLst/>
          </a:prstGeom>
        </p:spPr>
      </p:pic>
      <p:pic>
        <p:nvPicPr>
          <p:cNvPr id="71" name="Picture 8" descr="Image result for industries icon">
            <a:extLst>
              <a:ext uri="{FF2B5EF4-FFF2-40B4-BE49-F238E27FC236}">
                <a16:creationId xmlns:a16="http://schemas.microsoft.com/office/drawing/2014/main" id="{14B438B3-C671-4A6E-8449-06089EDD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74" y="7978176"/>
            <a:ext cx="1092017" cy="7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Image result for employment creation icon">
            <a:extLst>
              <a:ext uri="{FF2B5EF4-FFF2-40B4-BE49-F238E27FC236}">
                <a16:creationId xmlns:a16="http://schemas.microsoft.com/office/drawing/2014/main" id="{22856925-49C5-4F3C-86FF-A9B81302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98" y="6116817"/>
            <a:ext cx="1011331" cy="9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0E4C7A9-8F0C-4D39-AFFF-1364B54AC71E}"/>
              </a:ext>
            </a:extLst>
          </p:cNvPr>
          <p:cNvSpPr txBox="1"/>
          <p:nvPr/>
        </p:nvSpPr>
        <p:spPr>
          <a:xfrm>
            <a:off x="66724" y="6486315"/>
            <a:ext cx="2646301" cy="22091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क्षमता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कमि</a:t>
            </a:r>
            <a:endParaRPr lang="ne-NP" sz="2000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e-NP" sz="2000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निजी क्षेत्रको न्यून विकास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e-NP" sz="2000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नयाँ क्षेत्र पहिचानको कमी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pic>
        <p:nvPicPr>
          <p:cNvPr id="74" name="Picture 14" descr="Image result for sdg goals">
            <a:extLst>
              <a:ext uri="{FF2B5EF4-FFF2-40B4-BE49-F238E27FC236}">
                <a16:creationId xmlns:a16="http://schemas.microsoft.com/office/drawing/2014/main" id="{39E286D4-E483-4C62-9543-BB51A4F1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00" y="2901814"/>
            <a:ext cx="1536836" cy="11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F365DAB-E67F-4DF0-8B5F-BC45D48D8A69}"/>
              </a:ext>
            </a:extLst>
          </p:cNvPr>
          <p:cNvSpPr txBox="1"/>
          <p:nvPr/>
        </p:nvSpPr>
        <p:spPr>
          <a:xfrm>
            <a:off x="162523" y="3460812"/>
            <a:ext cx="2199677" cy="670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114300" algn="l"/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न्यून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मानविय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तथा भौतिक विकास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pic>
        <p:nvPicPr>
          <p:cNvPr id="39" name="Picture 2" descr="Image result for government of nepal logo">
            <a:extLst>
              <a:ext uri="{FF2B5EF4-FFF2-40B4-BE49-F238E27FC236}">
                <a16:creationId xmlns:a16="http://schemas.microsoft.com/office/drawing/2014/main" id="{BB639589-1F75-4F6F-9FC8-1E824B833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F471922-2322-4D81-82AA-3893CCDB5C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6">
            <a:extLst>
              <a:ext uri="{FF2B5EF4-FFF2-40B4-BE49-F238E27FC236}">
                <a16:creationId xmlns:a16="http://schemas.microsoft.com/office/drawing/2014/main" id="{850D4FA9-98F5-45D7-9BA4-559594A78DC8}"/>
              </a:ext>
            </a:extLst>
          </p:cNvPr>
          <p:cNvSpPr/>
          <p:nvPr/>
        </p:nvSpPr>
        <p:spPr>
          <a:xfrm>
            <a:off x="2032406" y="200899"/>
            <a:ext cx="9144000" cy="60871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36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प्रधानमन्त्री रोजगार कार्यक्रमको </a:t>
            </a:r>
            <a:r>
              <a:rPr lang="ne-NP" sz="36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सान्दर्भिकता</a:t>
            </a:r>
            <a:endParaRPr lang="ne-NP" sz="36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2" name="Shape 1622">
            <a:extLst>
              <a:ext uri="{FF2B5EF4-FFF2-40B4-BE49-F238E27FC236}">
                <a16:creationId xmlns:a16="http://schemas.microsoft.com/office/drawing/2014/main" id="{724A3168-B838-4379-9358-AF787C4BD83F}"/>
              </a:ext>
            </a:extLst>
          </p:cNvPr>
          <p:cNvSpPr/>
          <p:nvPr/>
        </p:nvSpPr>
        <p:spPr>
          <a:xfrm>
            <a:off x="4256462" y="2889231"/>
            <a:ext cx="4594354" cy="4594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5" y="21600"/>
                  <a:pt x="0" y="16753"/>
                  <a:pt x="0" y="10797"/>
                </a:cubicBezTo>
                <a:cubicBezTo>
                  <a:pt x="0" y="4845"/>
                  <a:pt x="4845" y="0"/>
                  <a:pt x="10800" y="0"/>
                </a:cubicBezTo>
                <a:cubicBezTo>
                  <a:pt x="16753" y="0"/>
                  <a:pt x="21600" y="4845"/>
                  <a:pt x="21600" y="10797"/>
                </a:cubicBezTo>
                <a:cubicBezTo>
                  <a:pt x="21600" y="16753"/>
                  <a:pt x="16753" y="21600"/>
                  <a:pt x="10800" y="21600"/>
                </a:cubicBezTo>
                <a:close/>
                <a:moveTo>
                  <a:pt x="10800" y="1020"/>
                </a:moveTo>
                <a:cubicBezTo>
                  <a:pt x="5408" y="1020"/>
                  <a:pt x="1020" y="5405"/>
                  <a:pt x="1020" y="10797"/>
                </a:cubicBezTo>
                <a:cubicBezTo>
                  <a:pt x="1020" y="16192"/>
                  <a:pt x="5405" y="20580"/>
                  <a:pt x="10800" y="20580"/>
                </a:cubicBezTo>
                <a:cubicBezTo>
                  <a:pt x="16192" y="20580"/>
                  <a:pt x="20580" y="16192"/>
                  <a:pt x="20580" y="10797"/>
                </a:cubicBezTo>
                <a:cubicBezTo>
                  <a:pt x="20580" y="5405"/>
                  <a:pt x="16192" y="1020"/>
                  <a:pt x="10800" y="1020"/>
                </a:cubicBezTo>
                <a:close/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49" name="Shape 1623">
            <a:extLst>
              <a:ext uri="{FF2B5EF4-FFF2-40B4-BE49-F238E27FC236}">
                <a16:creationId xmlns:a16="http://schemas.microsoft.com/office/drawing/2014/main" id="{F84E5B40-DD2F-4632-B284-73244EC6F1DB}"/>
              </a:ext>
            </a:extLst>
          </p:cNvPr>
          <p:cNvSpPr/>
          <p:nvPr/>
        </p:nvSpPr>
        <p:spPr>
          <a:xfrm>
            <a:off x="6475192" y="2918297"/>
            <a:ext cx="159312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50"/>
                  <a:pt x="21150" y="14475"/>
                  <a:pt x="20175" y="16200"/>
                </a:cubicBezTo>
                <a:cubicBezTo>
                  <a:pt x="19200" y="17925"/>
                  <a:pt x="17925" y="19050"/>
                  <a:pt x="16200" y="20100"/>
                </a:cubicBezTo>
                <a:cubicBezTo>
                  <a:pt x="14475" y="21075"/>
                  <a:pt x="12750" y="21600"/>
                  <a:pt x="10800" y="21600"/>
                </a:cubicBezTo>
                <a:cubicBezTo>
                  <a:pt x="8775" y="21600"/>
                  <a:pt x="7125" y="21075"/>
                  <a:pt x="5400" y="20100"/>
                </a:cubicBezTo>
                <a:cubicBezTo>
                  <a:pt x="3675" y="19050"/>
                  <a:pt x="2475" y="17925"/>
                  <a:pt x="1500" y="16200"/>
                </a:cubicBezTo>
                <a:cubicBezTo>
                  <a:pt x="450" y="14475"/>
                  <a:pt x="0" y="12750"/>
                  <a:pt x="0" y="10800"/>
                </a:cubicBezTo>
                <a:cubicBezTo>
                  <a:pt x="0" y="8775"/>
                  <a:pt x="450" y="7125"/>
                  <a:pt x="1500" y="5400"/>
                </a:cubicBezTo>
                <a:cubicBezTo>
                  <a:pt x="2475" y="3675"/>
                  <a:pt x="3675" y="2400"/>
                  <a:pt x="5400" y="1425"/>
                </a:cubicBezTo>
                <a:cubicBezTo>
                  <a:pt x="7125" y="450"/>
                  <a:pt x="8850" y="0"/>
                  <a:pt x="10800" y="0"/>
                </a:cubicBezTo>
                <a:cubicBezTo>
                  <a:pt x="12825" y="0"/>
                  <a:pt x="14475" y="450"/>
                  <a:pt x="16200" y="1425"/>
                </a:cubicBezTo>
                <a:cubicBezTo>
                  <a:pt x="17925" y="2400"/>
                  <a:pt x="19200" y="3675"/>
                  <a:pt x="20175" y="5400"/>
                </a:cubicBezTo>
                <a:cubicBezTo>
                  <a:pt x="21150" y="7125"/>
                  <a:pt x="21600" y="8775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54" name="Shape 1624">
            <a:extLst>
              <a:ext uri="{FF2B5EF4-FFF2-40B4-BE49-F238E27FC236}">
                <a16:creationId xmlns:a16="http://schemas.microsoft.com/office/drawing/2014/main" id="{966FF1CB-BEC5-4ACD-8050-C1A32C40C82F}"/>
              </a:ext>
            </a:extLst>
          </p:cNvPr>
          <p:cNvSpPr/>
          <p:nvPr/>
        </p:nvSpPr>
        <p:spPr>
          <a:xfrm>
            <a:off x="3352104" y="2839300"/>
            <a:ext cx="663133" cy="787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5" extrusionOk="0">
                <a:moveTo>
                  <a:pt x="21600" y="8147"/>
                </a:moveTo>
                <a:cubicBezTo>
                  <a:pt x="21600" y="10732"/>
                  <a:pt x="20133" y="13077"/>
                  <a:pt x="17860" y="14596"/>
                </a:cubicBezTo>
                <a:lnTo>
                  <a:pt x="17860" y="21555"/>
                </a:lnTo>
                <a:lnTo>
                  <a:pt x="7480" y="21555"/>
                </a:lnTo>
                <a:lnTo>
                  <a:pt x="7480" y="19045"/>
                </a:lnTo>
                <a:lnTo>
                  <a:pt x="5959" y="19045"/>
                </a:lnTo>
                <a:cubicBezTo>
                  <a:pt x="3848" y="19045"/>
                  <a:pt x="2130" y="17602"/>
                  <a:pt x="2130" y="15828"/>
                </a:cubicBezTo>
                <a:lnTo>
                  <a:pt x="2130" y="13543"/>
                </a:lnTo>
                <a:lnTo>
                  <a:pt x="805" y="13543"/>
                </a:lnTo>
                <a:cubicBezTo>
                  <a:pt x="358" y="13543"/>
                  <a:pt x="0" y="13243"/>
                  <a:pt x="0" y="12852"/>
                </a:cubicBezTo>
                <a:cubicBezTo>
                  <a:pt x="0" y="12777"/>
                  <a:pt x="0" y="12687"/>
                  <a:pt x="54" y="12596"/>
                </a:cubicBezTo>
                <a:lnTo>
                  <a:pt x="2076" y="8312"/>
                </a:lnTo>
                <a:cubicBezTo>
                  <a:pt x="2076" y="8312"/>
                  <a:pt x="2273" y="6539"/>
                  <a:pt x="2487" y="5862"/>
                </a:cubicBezTo>
                <a:cubicBezTo>
                  <a:pt x="3346" y="2811"/>
                  <a:pt x="7373" y="0"/>
                  <a:pt x="11829" y="0"/>
                </a:cubicBezTo>
                <a:cubicBezTo>
                  <a:pt x="17216" y="-45"/>
                  <a:pt x="21600" y="3608"/>
                  <a:pt x="21600" y="8147"/>
                </a:cubicBezTo>
                <a:close/>
                <a:moveTo>
                  <a:pt x="5619" y="9004"/>
                </a:moveTo>
                <a:cubicBezTo>
                  <a:pt x="5619" y="8493"/>
                  <a:pt x="5082" y="8102"/>
                  <a:pt x="4492" y="8102"/>
                </a:cubicBezTo>
                <a:cubicBezTo>
                  <a:pt x="3883" y="8102"/>
                  <a:pt x="3436" y="8538"/>
                  <a:pt x="3436" y="9004"/>
                </a:cubicBezTo>
                <a:cubicBezTo>
                  <a:pt x="3436" y="9500"/>
                  <a:pt x="3937" y="9936"/>
                  <a:pt x="4492" y="9936"/>
                </a:cubicBezTo>
                <a:cubicBezTo>
                  <a:pt x="5100" y="9891"/>
                  <a:pt x="5619" y="9500"/>
                  <a:pt x="5619" y="9004"/>
                </a:cubicBezTo>
                <a:close/>
                <a:moveTo>
                  <a:pt x="20347" y="8027"/>
                </a:moveTo>
                <a:cubicBezTo>
                  <a:pt x="20347" y="4119"/>
                  <a:pt x="16553" y="932"/>
                  <a:pt x="11918" y="932"/>
                </a:cubicBezTo>
                <a:cubicBezTo>
                  <a:pt x="9503" y="932"/>
                  <a:pt x="7319" y="1789"/>
                  <a:pt x="5762" y="3187"/>
                </a:cubicBezTo>
                <a:cubicBezTo>
                  <a:pt x="5762" y="3187"/>
                  <a:pt x="5655" y="8823"/>
                  <a:pt x="13279" y="8959"/>
                </a:cubicBezTo>
                <a:cubicBezTo>
                  <a:pt x="18576" y="8959"/>
                  <a:pt x="18164" y="12732"/>
                  <a:pt x="18164" y="12732"/>
                </a:cubicBezTo>
                <a:cubicBezTo>
                  <a:pt x="19524" y="11499"/>
                  <a:pt x="20347" y="9846"/>
                  <a:pt x="20347" y="802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57" name="Shape 1625">
            <a:extLst>
              <a:ext uri="{FF2B5EF4-FFF2-40B4-BE49-F238E27FC236}">
                <a16:creationId xmlns:a16="http://schemas.microsoft.com/office/drawing/2014/main" id="{793D9C5A-93AB-47FA-A86A-9B8C7BA42B8B}"/>
              </a:ext>
            </a:extLst>
          </p:cNvPr>
          <p:cNvSpPr/>
          <p:nvPr/>
        </p:nvSpPr>
        <p:spPr>
          <a:xfrm>
            <a:off x="3657301" y="2898223"/>
            <a:ext cx="159318" cy="16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60" y="2181"/>
                </a:moveTo>
                <a:cubicBezTo>
                  <a:pt x="16181" y="774"/>
                  <a:pt x="13435" y="0"/>
                  <a:pt x="10318" y="0"/>
                </a:cubicBezTo>
                <a:cubicBezTo>
                  <a:pt x="7794" y="0"/>
                  <a:pt x="5864" y="563"/>
                  <a:pt x="4231" y="1548"/>
                </a:cubicBezTo>
                <a:cubicBezTo>
                  <a:pt x="1707" y="2955"/>
                  <a:pt x="445" y="5558"/>
                  <a:pt x="0" y="8724"/>
                </a:cubicBezTo>
                <a:cubicBezTo>
                  <a:pt x="0" y="8936"/>
                  <a:pt x="0" y="9709"/>
                  <a:pt x="0" y="9709"/>
                </a:cubicBezTo>
                <a:cubicBezTo>
                  <a:pt x="223" y="11117"/>
                  <a:pt x="1485" y="12313"/>
                  <a:pt x="3192" y="12313"/>
                </a:cubicBezTo>
                <a:cubicBezTo>
                  <a:pt x="4825" y="12313"/>
                  <a:pt x="6087" y="11117"/>
                  <a:pt x="6309" y="9709"/>
                </a:cubicBezTo>
                <a:lnTo>
                  <a:pt x="6309" y="9498"/>
                </a:lnTo>
                <a:cubicBezTo>
                  <a:pt x="6309" y="8513"/>
                  <a:pt x="6755" y="7528"/>
                  <a:pt x="7348" y="6754"/>
                </a:cubicBezTo>
                <a:cubicBezTo>
                  <a:pt x="7942" y="5699"/>
                  <a:pt x="9204" y="5136"/>
                  <a:pt x="10911" y="5136"/>
                </a:cubicBezTo>
                <a:cubicBezTo>
                  <a:pt x="12619" y="5136"/>
                  <a:pt x="13658" y="5558"/>
                  <a:pt x="14252" y="6332"/>
                </a:cubicBezTo>
                <a:cubicBezTo>
                  <a:pt x="14920" y="7106"/>
                  <a:pt x="15068" y="8091"/>
                  <a:pt x="15068" y="9076"/>
                </a:cubicBezTo>
                <a:cubicBezTo>
                  <a:pt x="15068" y="9921"/>
                  <a:pt x="14920" y="10906"/>
                  <a:pt x="14252" y="11468"/>
                </a:cubicBezTo>
                <a:cubicBezTo>
                  <a:pt x="14029" y="11891"/>
                  <a:pt x="13658" y="12313"/>
                  <a:pt x="12990" y="12664"/>
                </a:cubicBezTo>
                <a:lnTo>
                  <a:pt x="11505" y="13861"/>
                </a:lnTo>
                <a:cubicBezTo>
                  <a:pt x="10095" y="15057"/>
                  <a:pt x="9056" y="15971"/>
                  <a:pt x="8610" y="16816"/>
                </a:cubicBezTo>
                <a:cubicBezTo>
                  <a:pt x="8165" y="17590"/>
                  <a:pt x="7942" y="19208"/>
                  <a:pt x="7942" y="21600"/>
                </a:cubicBezTo>
                <a:lnTo>
                  <a:pt x="13658" y="21600"/>
                </a:lnTo>
                <a:cubicBezTo>
                  <a:pt x="13658" y="20615"/>
                  <a:pt x="13658" y="19841"/>
                  <a:pt x="13806" y="19208"/>
                </a:cubicBezTo>
                <a:cubicBezTo>
                  <a:pt x="14029" y="18434"/>
                  <a:pt x="14697" y="17660"/>
                  <a:pt x="15513" y="17027"/>
                </a:cubicBezTo>
                <a:lnTo>
                  <a:pt x="16998" y="15831"/>
                </a:lnTo>
                <a:cubicBezTo>
                  <a:pt x="18482" y="14635"/>
                  <a:pt x="19522" y="13861"/>
                  <a:pt x="20115" y="13087"/>
                </a:cubicBezTo>
                <a:cubicBezTo>
                  <a:pt x="20932" y="11891"/>
                  <a:pt x="21600" y="10483"/>
                  <a:pt x="21600" y="8724"/>
                </a:cubicBezTo>
                <a:cubicBezTo>
                  <a:pt x="21377" y="5699"/>
                  <a:pt x="20338" y="3518"/>
                  <a:pt x="18260" y="2181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60" name="Shape 1626">
            <a:extLst>
              <a:ext uri="{FF2B5EF4-FFF2-40B4-BE49-F238E27FC236}">
                <a16:creationId xmlns:a16="http://schemas.microsoft.com/office/drawing/2014/main" id="{A5E196C8-D474-421E-99B4-3AB94314249D}"/>
              </a:ext>
            </a:extLst>
          </p:cNvPr>
          <p:cNvSpPr/>
          <p:nvPr/>
        </p:nvSpPr>
        <p:spPr>
          <a:xfrm>
            <a:off x="3708167" y="3079887"/>
            <a:ext cx="60001" cy="57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99"/>
                </a:moveTo>
                <a:cubicBezTo>
                  <a:pt x="21600" y="12718"/>
                  <a:pt x="21000" y="14333"/>
                  <a:pt x="20000" y="16150"/>
                </a:cubicBezTo>
                <a:cubicBezTo>
                  <a:pt x="19000" y="17764"/>
                  <a:pt x="17800" y="19178"/>
                  <a:pt x="16200" y="20187"/>
                </a:cubicBezTo>
                <a:cubicBezTo>
                  <a:pt x="14400" y="21196"/>
                  <a:pt x="12800" y="21600"/>
                  <a:pt x="10800" y="21600"/>
                </a:cubicBezTo>
                <a:cubicBezTo>
                  <a:pt x="8800" y="21600"/>
                  <a:pt x="7000" y="21196"/>
                  <a:pt x="5400" y="20187"/>
                </a:cubicBezTo>
                <a:cubicBezTo>
                  <a:pt x="3600" y="19178"/>
                  <a:pt x="2400" y="17764"/>
                  <a:pt x="1600" y="16150"/>
                </a:cubicBezTo>
                <a:cubicBezTo>
                  <a:pt x="600" y="14333"/>
                  <a:pt x="0" y="12718"/>
                  <a:pt x="0" y="10699"/>
                </a:cubicBezTo>
                <a:cubicBezTo>
                  <a:pt x="0" y="8680"/>
                  <a:pt x="600" y="7065"/>
                  <a:pt x="1600" y="5450"/>
                </a:cubicBezTo>
                <a:cubicBezTo>
                  <a:pt x="2400" y="3634"/>
                  <a:pt x="3600" y="2422"/>
                  <a:pt x="5400" y="1413"/>
                </a:cubicBezTo>
                <a:cubicBezTo>
                  <a:pt x="7000" y="404"/>
                  <a:pt x="8800" y="0"/>
                  <a:pt x="10800" y="0"/>
                </a:cubicBezTo>
                <a:cubicBezTo>
                  <a:pt x="12800" y="0"/>
                  <a:pt x="14400" y="404"/>
                  <a:pt x="16200" y="1413"/>
                </a:cubicBezTo>
                <a:cubicBezTo>
                  <a:pt x="17800" y="2422"/>
                  <a:pt x="19000" y="3634"/>
                  <a:pt x="20000" y="5450"/>
                </a:cubicBezTo>
                <a:cubicBezTo>
                  <a:pt x="21000" y="7065"/>
                  <a:pt x="21600" y="8680"/>
                  <a:pt x="21600" y="10699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61" name="Shape 1627">
            <a:extLst>
              <a:ext uri="{FF2B5EF4-FFF2-40B4-BE49-F238E27FC236}">
                <a16:creationId xmlns:a16="http://schemas.microsoft.com/office/drawing/2014/main" id="{7EC7C3BC-F577-433D-8DC1-95C9494424F7}"/>
              </a:ext>
            </a:extLst>
          </p:cNvPr>
          <p:cNvSpPr/>
          <p:nvPr/>
        </p:nvSpPr>
        <p:spPr>
          <a:xfrm>
            <a:off x="4199606" y="1688914"/>
            <a:ext cx="4746544" cy="1169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नेपालको संविधानको धारा ३३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रोजगारीको </a:t>
            </a:r>
            <a:r>
              <a:rPr lang="ne-NP" sz="2400" dirty="0" err="1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हकसम्वन्धी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ऐन, २०७५</a:t>
            </a:r>
            <a:endParaRPr lang="en-GB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64" name="Shape 1629">
            <a:extLst>
              <a:ext uri="{FF2B5EF4-FFF2-40B4-BE49-F238E27FC236}">
                <a16:creationId xmlns:a16="http://schemas.microsoft.com/office/drawing/2014/main" id="{75EAAF8B-9ED4-44DD-9F27-6DAFEAAE9155}"/>
              </a:ext>
            </a:extLst>
          </p:cNvPr>
          <p:cNvSpPr/>
          <p:nvPr/>
        </p:nvSpPr>
        <p:spPr>
          <a:xfrm>
            <a:off x="8369348" y="4013129"/>
            <a:ext cx="159313" cy="15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25"/>
                  <a:pt x="21150" y="14475"/>
                  <a:pt x="20100" y="16200"/>
                </a:cubicBezTo>
                <a:cubicBezTo>
                  <a:pt x="19125" y="17925"/>
                  <a:pt x="17925" y="19125"/>
                  <a:pt x="16200" y="20175"/>
                </a:cubicBezTo>
                <a:cubicBezTo>
                  <a:pt x="14475" y="21150"/>
                  <a:pt x="12825" y="21600"/>
                  <a:pt x="10800" y="21600"/>
                </a:cubicBezTo>
                <a:cubicBezTo>
                  <a:pt x="8850" y="21600"/>
                  <a:pt x="7125" y="21150"/>
                  <a:pt x="5400" y="20175"/>
                </a:cubicBezTo>
                <a:cubicBezTo>
                  <a:pt x="3675" y="19125"/>
                  <a:pt x="2400" y="17925"/>
                  <a:pt x="1425" y="16200"/>
                </a:cubicBezTo>
                <a:cubicBezTo>
                  <a:pt x="450" y="14475"/>
                  <a:pt x="0" y="12750"/>
                  <a:pt x="0" y="10800"/>
                </a:cubicBezTo>
                <a:cubicBezTo>
                  <a:pt x="0" y="8775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375"/>
                  <a:pt x="8775" y="0"/>
                  <a:pt x="10800" y="0"/>
                </a:cubicBezTo>
                <a:cubicBezTo>
                  <a:pt x="12750" y="0"/>
                  <a:pt x="14475" y="375"/>
                  <a:pt x="16200" y="1425"/>
                </a:cubicBezTo>
                <a:cubicBezTo>
                  <a:pt x="17925" y="2400"/>
                  <a:pt x="19125" y="3675"/>
                  <a:pt x="20100" y="5400"/>
                </a:cubicBezTo>
                <a:cubicBezTo>
                  <a:pt x="21150" y="7125"/>
                  <a:pt x="21600" y="8850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75" name="Shape 1631">
            <a:extLst>
              <a:ext uri="{FF2B5EF4-FFF2-40B4-BE49-F238E27FC236}">
                <a16:creationId xmlns:a16="http://schemas.microsoft.com/office/drawing/2014/main" id="{D10DD332-717C-42CC-A22A-C4B49C9EBF53}"/>
              </a:ext>
            </a:extLst>
          </p:cNvPr>
          <p:cNvSpPr/>
          <p:nvPr/>
        </p:nvSpPr>
        <p:spPr>
          <a:xfrm>
            <a:off x="8197591" y="4024103"/>
            <a:ext cx="1942697" cy="3250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सोच</a:t>
            </a:r>
            <a:endParaRPr sz="2000" b="1" dirty="0">
              <a:solidFill>
                <a:schemeClr val="tx1"/>
              </a:solidFill>
              <a:cs typeface="Kalimati" panose="00000400000000000000" pitchFamily="2"/>
            </a:endParaRPr>
          </a:p>
        </p:txBody>
      </p:sp>
      <p:sp>
        <p:nvSpPr>
          <p:cNvPr id="76" name="Shape 1633">
            <a:extLst>
              <a:ext uri="{FF2B5EF4-FFF2-40B4-BE49-F238E27FC236}">
                <a16:creationId xmlns:a16="http://schemas.microsoft.com/office/drawing/2014/main" id="{F6206EBD-B630-4B11-ADEB-577359DEC76C}"/>
              </a:ext>
            </a:extLst>
          </p:cNvPr>
          <p:cNvSpPr/>
          <p:nvPr/>
        </p:nvSpPr>
        <p:spPr>
          <a:xfrm>
            <a:off x="8369348" y="6200370"/>
            <a:ext cx="159313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50"/>
                  <a:pt x="21150" y="14475"/>
                  <a:pt x="20100" y="16200"/>
                </a:cubicBezTo>
                <a:cubicBezTo>
                  <a:pt x="19125" y="17925"/>
                  <a:pt x="17925" y="19200"/>
                  <a:pt x="16200" y="20175"/>
                </a:cubicBezTo>
                <a:cubicBezTo>
                  <a:pt x="14475" y="21225"/>
                  <a:pt x="12825" y="21600"/>
                  <a:pt x="10800" y="21600"/>
                </a:cubicBezTo>
                <a:cubicBezTo>
                  <a:pt x="8850" y="21600"/>
                  <a:pt x="7125" y="21225"/>
                  <a:pt x="5400" y="20175"/>
                </a:cubicBezTo>
                <a:cubicBezTo>
                  <a:pt x="3675" y="19200"/>
                  <a:pt x="2400" y="17925"/>
                  <a:pt x="1425" y="16200"/>
                </a:cubicBezTo>
                <a:cubicBezTo>
                  <a:pt x="450" y="14475"/>
                  <a:pt x="0" y="12825"/>
                  <a:pt x="0" y="10800"/>
                </a:cubicBezTo>
                <a:cubicBezTo>
                  <a:pt x="0" y="8850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450"/>
                  <a:pt x="8775" y="0"/>
                  <a:pt x="10800" y="0"/>
                </a:cubicBezTo>
                <a:cubicBezTo>
                  <a:pt x="12750" y="0"/>
                  <a:pt x="14475" y="450"/>
                  <a:pt x="16200" y="1425"/>
                </a:cubicBezTo>
                <a:cubicBezTo>
                  <a:pt x="17925" y="2400"/>
                  <a:pt x="19125" y="3675"/>
                  <a:pt x="20100" y="5400"/>
                </a:cubicBezTo>
                <a:cubicBezTo>
                  <a:pt x="21150" y="7125"/>
                  <a:pt x="21600" y="8775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77" name="Shape 1634">
            <a:extLst>
              <a:ext uri="{FF2B5EF4-FFF2-40B4-BE49-F238E27FC236}">
                <a16:creationId xmlns:a16="http://schemas.microsoft.com/office/drawing/2014/main" id="{A1C7C010-77FD-404F-B83E-B2458A842596}"/>
              </a:ext>
            </a:extLst>
          </p:cNvPr>
          <p:cNvSpPr/>
          <p:nvPr/>
        </p:nvSpPr>
        <p:spPr>
          <a:xfrm>
            <a:off x="9242800" y="6225334"/>
            <a:ext cx="372469" cy="76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16" y="2160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78" name="Shape 1636">
            <a:extLst>
              <a:ext uri="{FF2B5EF4-FFF2-40B4-BE49-F238E27FC236}">
                <a16:creationId xmlns:a16="http://schemas.microsoft.com/office/drawing/2014/main" id="{DC430B5A-8226-4043-80C3-3D24C2C49654}"/>
              </a:ext>
            </a:extLst>
          </p:cNvPr>
          <p:cNvSpPr/>
          <p:nvPr/>
        </p:nvSpPr>
        <p:spPr>
          <a:xfrm>
            <a:off x="7619622" y="6379807"/>
            <a:ext cx="3604459" cy="4093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लक्ष्य</a:t>
            </a:r>
            <a:endParaRPr sz="28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9" name="Shape 1638">
            <a:extLst>
              <a:ext uri="{FF2B5EF4-FFF2-40B4-BE49-F238E27FC236}">
                <a16:creationId xmlns:a16="http://schemas.microsoft.com/office/drawing/2014/main" id="{DE61F04D-0BDA-4685-BF90-910E75BB630E}"/>
              </a:ext>
            </a:extLst>
          </p:cNvPr>
          <p:cNvSpPr/>
          <p:nvPr/>
        </p:nvSpPr>
        <p:spPr>
          <a:xfrm>
            <a:off x="6475192" y="7295202"/>
            <a:ext cx="159312" cy="15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25"/>
                  <a:pt x="21150" y="14475"/>
                  <a:pt x="20175" y="16200"/>
                </a:cubicBezTo>
                <a:cubicBezTo>
                  <a:pt x="19200" y="17925"/>
                  <a:pt x="17925" y="19200"/>
                  <a:pt x="16200" y="20175"/>
                </a:cubicBezTo>
                <a:cubicBezTo>
                  <a:pt x="14475" y="21150"/>
                  <a:pt x="12750" y="21600"/>
                  <a:pt x="10800" y="21600"/>
                </a:cubicBezTo>
                <a:cubicBezTo>
                  <a:pt x="8775" y="21600"/>
                  <a:pt x="7125" y="21150"/>
                  <a:pt x="5400" y="20175"/>
                </a:cubicBezTo>
                <a:cubicBezTo>
                  <a:pt x="3675" y="19200"/>
                  <a:pt x="2475" y="17925"/>
                  <a:pt x="1500" y="16200"/>
                </a:cubicBezTo>
                <a:cubicBezTo>
                  <a:pt x="450" y="14475"/>
                  <a:pt x="0" y="12825"/>
                  <a:pt x="0" y="10800"/>
                </a:cubicBezTo>
                <a:cubicBezTo>
                  <a:pt x="0" y="8850"/>
                  <a:pt x="450" y="7125"/>
                  <a:pt x="1500" y="5400"/>
                </a:cubicBezTo>
                <a:cubicBezTo>
                  <a:pt x="2475" y="3675"/>
                  <a:pt x="3675" y="2550"/>
                  <a:pt x="5400" y="1500"/>
                </a:cubicBezTo>
                <a:cubicBezTo>
                  <a:pt x="7125" y="525"/>
                  <a:pt x="8850" y="0"/>
                  <a:pt x="10800" y="0"/>
                </a:cubicBezTo>
                <a:cubicBezTo>
                  <a:pt x="12825" y="0"/>
                  <a:pt x="14475" y="525"/>
                  <a:pt x="16200" y="1500"/>
                </a:cubicBezTo>
                <a:cubicBezTo>
                  <a:pt x="17925" y="2550"/>
                  <a:pt x="19200" y="3675"/>
                  <a:pt x="20175" y="5400"/>
                </a:cubicBezTo>
                <a:cubicBezTo>
                  <a:pt x="21150" y="7125"/>
                  <a:pt x="21600" y="8850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80" name="Shape 1639">
            <a:extLst>
              <a:ext uri="{FF2B5EF4-FFF2-40B4-BE49-F238E27FC236}">
                <a16:creationId xmlns:a16="http://schemas.microsoft.com/office/drawing/2014/main" id="{26067206-FCD8-4DAB-8A72-3649F8771F4F}"/>
              </a:ext>
            </a:extLst>
          </p:cNvPr>
          <p:cNvSpPr/>
          <p:nvPr/>
        </p:nvSpPr>
        <p:spPr>
          <a:xfrm>
            <a:off x="6837458" y="8451496"/>
            <a:ext cx="19379" cy="19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123" h="21600" extrusionOk="0">
                <a:moveTo>
                  <a:pt x="14123" y="21600"/>
                </a:moveTo>
                <a:lnTo>
                  <a:pt x="5483" y="0"/>
                </a:lnTo>
                <a:cubicBezTo>
                  <a:pt x="-7477" y="0"/>
                  <a:pt x="5483" y="21600"/>
                  <a:pt x="14123" y="216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81" name="Shape 1641">
            <a:extLst>
              <a:ext uri="{FF2B5EF4-FFF2-40B4-BE49-F238E27FC236}">
                <a16:creationId xmlns:a16="http://schemas.microsoft.com/office/drawing/2014/main" id="{54F8992F-C71E-4AFB-AAEC-4FA0316E501F}"/>
              </a:ext>
            </a:extLst>
          </p:cNvPr>
          <p:cNvSpPr/>
          <p:nvPr/>
        </p:nvSpPr>
        <p:spPr>
          <a:xfrm>
            <a:off x="3734656" y="8473899"/>
            <a:ext cx="2148835" cy="3152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उद्देश्य</a:t>
            </a:r>
            <a:endParaRPr sz="28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82" name="Shape 1643">
            <a:extLst>
              <a:ext uri="{FF2B5EF4-FFF2-40B4-BE49-F238E27FC236}">
                <a16:creationId xmlns:a16="http://schemas.microsoft.com/office/drawing/2014/main" id="{B748E69D-5E34-40F3-9357-7A3CB0C346D1}"/>
              </a:ext>
            </a:extLst>
          </p:cNvPr>
          <p:cNvSpPr/>
          <p:nvPr/>
        </p:nvSpPr>
        <p:spPr>
          <a:xfrm>
            <a:off x="4578614" y="6200370"/>
            <a:ext cx="159313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50"/>
                  <a:pt x="21075" y="14475"/>
                  <a:pt x="20100" y="16200"/>
                </a:cubicBezTo>
                <a:cubicBezTo>
                  <a:pt x="19050" y="17925"/>
                  <a:pt x="17925" y="19200"/>
                  <a:pt x="16200" y="20175"/>
                </a:cubicBezTo>
                <a:cubicBezTo>
                  <a:pt x="14475" y="21225"/>
                  <a:pt x="12750" y="21600"/>
                  <a:pt x="10800" y="21600"/>
                </a:cubicBezTo>
                <a:cubicBezTo>
                  <a:pt x="8775" y="21600"/>
                  <a:pt x="7125" y="21225"/>
                  <a:pt x="5400" y="20175"/>
                </a:cubicBezTo>
                <a:cubicBezTo>
                  <a:pt x="3675" y="19200"/>
                  <a:pt x="2400" y="17925"/>
                  <a:pt x="1425" y="16200"/>
                </a:cubicBezTo>
                <a:cubicBezTo>
                  <a:pt x="450" y="14475"/>
                  <a:pt x="0" y="12825"/>
                  <a:pt x="0" y="10800"/>
                </a:cubicBezTo>
                <a:cubicBezTo>
                  <a:pt x="0" y="8850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450"/>
                  <a:pt x="8775" y="0"/>
                  <a:pt x="10800" y="0"/>
                </a:cubicBezTo>
                <a:cubicBezTo>
                  <a:pt x="12750" y="0"/>
                  <a:pt x="14475" y="450"/>
                  <a:pt x="16200" y="1425"/>
                </a:cubicBezTo>
                <a:cubicBezTo>
                  <a:pt x="17925" y="2400"/>
                  <a:pt x="19050" y="3675"/>
                  <a:pt x="20100" y="5400"/>
                </a:cubicBezTo>
                <a:cubicBezTo>
                  <a:pt x="21075" y="7125"/>
                  <a:pt x="21600" y="8775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83" name="Shape 1645">
            <a:extLst>
              <a:ext uri="{FF2B5EF4-FFF2-40B4-BE49-F238E27FC236}">
                <a16:creationId xmlns:a16="http://schemas.microsoft.com/office/drawing/2014/main" id="{D13EBA1A-A4F7-4659-AE61-61C32EE2C80F}"/>
              </a:ext>
            </a:extLst>
          </p:cNvPr>
          <p:cNvSpPr/>
          <p:nvPr/>
        </p:nvSpPr>
        <p:spPr>
          <a:xfrm>
            <a:off x="3055700" y="6582115"/>
            <a:ext cx="1583723" cy="3152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800" b="1" dirty="0" err="1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चुनौतिहरु</a:t>
            </a:r>
            <a:endParaRPr sz="28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84" name="Shape 1647">
            <a:extLst>
              <a:ext uri="{FF2B5EF4-FFF2-40B4-BE49-F238E27FC236}">
                <a16:creationId xmlns:a16="http://schemas.microsoft.com/office/drawing/2014/main" id="{9FCDAF84-3F0A-4E5F-8608-DF12A2496537}"/>
              </a:ext>
            </a:extLst>
          </p:cNvPr>
          <p:cNvSpPr/>
          <p:nvPr/>
        </p:nvSpPr>
        <p:spPr>
          <a:xfrm>
            <a:off x="4578614" y="4013129"/>
            <a:ext cx="159313" cy="15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25"/>
                  <a:pt x="21075" y="14475"/>
                  <a:pt x="20100" y="16200"/>
                </a:cubicBezTo>
                <a:cubicBezTo>
                  <a:pt x="19050" y="17925"/>
                  <a:pt x="17925" y="19125"/>
                  <a:pt x="16200" y="20175"/>
                </a:cubicBezTo>
                <a:cubicBezTo>
                  <a:pt x="14475" y="21150"/>
                  <a:pt x="12750" y="21600"/>
                  <a:pt x="10800" y="21600"/>
                </a:cubicBezTo>
                <a:cubicBezTo>
                  <a:pt x="8775" y="21600"/>
                  <a:pt x="7125" y="21150"/>
                  <a:pt x="5400" y="20175"/>
                </a:cubicBezTo>
                <a:cubicBezTo>
                  <a:pt x="3675" y="19125"/>
                  <a:pt x="2400" y="17925"/>
                  <a:pt x="1425" y="16200"/>
                </a:cubicBezTo>
                <a:cubicBezTo>
                  <a:pt x="450" y="14475"/>
                  <a:pt x="0" y="12750"/>
                  <a:pt x="0" y="10800"/>
                </a:cubicBezTo>
                <a:cubicBezTo>
                  <a:pt x="0" y="8775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375"/>
                  <a:pt x="8775" y="0"/>
                  <a:pt x="10800" y="0"/>
                </a:cubicBezTo>
                <a:cubicBezTo>
                  <a:pt x="12750" y="0"/>
                  <a:pt x="14475" y="375"/>
                  <a:pt x="16200" y="1425"/>
                </a:cubicBezTo>
                <a:cubicBezTo>
                  <a:pt x="17925" y="2400"/>
                  <a:pt x="19050" y="3675"/>
                  <a:pt x="20100" y="5400"/>
                </a:cubicBezTo>
                <a:cubicBezTo>
                  <a:pt x="21075" y="7125"/>
                  <a:pt x="21600" y="8850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85" name="Shape 1649">
            <a:extLst>
              <a:ext uri="{FF2B5EF4-FFF2-40B4-BE49-F238E27FC236}">
                <a16:creationId xmlns:a16="http://schemas.microsoft.com/office/drawing/2014/main" id="{139C39AB-58B0-4122-BE53-17F65FCC4676}"/>
              </a:ext>
            </a:extLst>
          </p:cNvPr>
          <p:cNvSpPr/>
          <p:nvPr/>
        </p:nvSpPr>
        <p:spPr>
          <a:xfrm>
            <a:off x="2881745" y="3697865"/>
            <a:ext cx="1695304" cy="3152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800" b="1" dirty="0" err="1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समस्याहरु</a:t>
            </a:r>
            <a:endParaRPr sz="28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4BF9A93-2D4C-45DD-9A29-4CBB530D4442}"/>
              </a:ext>
            </a:extLst>
          </p:cNvPr>
          <p:cNvSpPr txBox="1"/>
          <p:nvPr/>
        </p:nvSpPr>
        <p:spPr>
          <a:xfrm>
            <a:off x="9540672" y="3054904"/>
            <a:ext cx="3158199" cy="153204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सबैका लागि रोजगारीको </a:t>
            </a:r>
            <a:r>
              <a:rPr lang="ne-NP" sz="2400" dirty="0" err="1">
                <a:latin typeface="Preeti" pitchFamily="2" charset="0"/>
                <a:cs typeface="Kalimati" panose="00000400000000000000" pitchFamily="2"/>
              </a:rPr>
              <a:t>प्रत्याभूति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मार्फत नागरिकको </a:t>
            </a:r>
            <a:r>
              <a:rPr lang="ne-NP" sz="2400" dirty="0" err="1">
                <a:latin typeface="Preeti" pitchFamily="2" charset="0"/>
                <a:cs typeface="Kalimati" panose="00000400000000000000" pitchFamily="2"/>
              </a:rPr>
              <a:t>जिवनस्तरमा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सुधार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EFFAE42-9052-4957-A3A2-6B326E927D3C}"/>
              </a:ext>
            </a:extLst>
          </p:cNvPr>
          <p:cNvSpPr txBox="1"/>
          <p:nvPr/>
        </p:nvSpPr>
        <p:spPr>
          <a:xfrm>
            <a:off x="9939921" y="5849593"/>
            <a:ext cx="2856605" cy="153204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पबिष"/>
                <a:cs typeface="Kalimati" panose="00000400000000000000" pitchFamily="2"/>
              </a:rPr>
              <a:t>आन्तरिक रोजगारीका अवसरमा </a:t>
            </a:r>
            <a:r>
              <a:rPr lang="ne-NP" sz="2400" dirty="0" err="1">
                <a:latin typeface="पबिष"/>
                <a:cs typeface="Kalimati" panose="00000400000000000000" pitchFamily="2"/>
              </a:rPr>
              <a:t>बृद्धि</a:t>
            </a:r>
            <a:r>
              <a:rPr lang="ne-NP" sz="2400" dirty="0">
                <a:latin typeface="पबिष"/>
                <a:cs typeface="Kalimati" panose="00000400000000000000" pitchFamily="2"/>
              </a:rPr>
              <a:t> र सामाजिक संरक्षणको प्रवर्धन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पबिष"/>
              <a:cs typeface="Kalimati" panose="00000400000000000000" pitchFamily="2"/>
              <a:sym typeface="Helvetica Ligh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B1CFE8B-A083-47C5-A15B-320E2B281336}"/>
              </a:ext>
            </a:extLst>
          </p:cNvPr>
          <p:cNvSpPr txBox="1"/>
          <p:nvPr/>
        </p:nvSpPr>
        <p:spPr>
          <a:xfrm>
            <a:off x="310752" y="2629012"/>
            <a:ext cx="2856605" cy="19013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गरिबी र </a:t>
            </a:r>
            <a:r>
              <a:rPr lang="ne-NP" sz="2400" dirty="0" err="1">
                <a:latin typeface="Preeti" pitchFamily="2" charset="0"/>
                <a:cs typeface="Kalimati" panose="00000400000000000000" pitchFamily="2"/>
              </a:rPr>
              <a:t>जोखिमताको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अवस्था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न्यून रोजगारी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सहकार्य र संयोजनको अभाव</a:t>
            </a:r>
            <a:endParaRPr lang="en-GB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67AFA5B-DC94-4A0C-AA51-4892664ABAEC}"/>
              </a:ext>
            </a:extLst>
          </p:cNvPr>
          <p:cNvSpPr txBox="1"/>
          <p:nvPr/>
        </p:nvSpPr>
        <p:spPr>
          <a:xfrm>
            <a:off x="236796" y="5301456"/>
            <a:ext cx="2914645" cy="337870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मौलिक हकको </a:t>
            </a:r>
            <a:r>
              <a:rPr lang="ne-NP" sz="2400" dirty="0" err="1">
                <a:latin typeface="Preeti" pitchFamily="2" charset="0"/>
                <a:cs typeface="Kalimati" panose="00000400000000000000" pitchFamily="2"/>
              </a:rPr>
              <a:t>सुनिश्चितता</a:t>
            </a:r>
            <a:endParaRPr lang="ne-NP" sz="2400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 err="1">
                <a:latin typeface="Preeti" pitchFamily="2" charset="0"/>
                <a:cs typeface="Kalimati" panose="00000400000000000000" pitchFamily="2"/>
              </a:rPr>
              <a:t>उत्पादनमूलक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रोजगारीको सिर्जना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लक्षित </a:t>
            </a:r>
            <a:r>
              <a:rPr lang="ne-NP" sz="2400" dirty="0" err="1">
                <a:latin typeface="Preeti" pitchFamily="2" charset="0"/>
                <a:cs typeface="Kalimati" panose="00000400000000000000" pitchFamily="2"/>
              </a:rPr>
              <a:t>कार्यक्रमहरुको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 err="1">
                <a:latin typeface="Preeti" pitchFamily="2" charset="0"/>
                <a:cs typeface="Kalimati" panose="00000400000000000000" pitchFamily="2"/>
              </a:rPr>
              <a:t>उपलव्धी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बढाउन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सूचनाको </a:t>
            </a:r>
            <a:r>
              <a:rPr lang="ne-NP" sz="2400" dirty="0" err="1">
                <a:latin typeface="Preeti" pitchFamily="2" charset="0"/>
                <a:cs typeface="Kalimati" panose="00000400000000000000" pitchFamily="2"/>
              </a:rPr>
              <a:t>संकलन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र व्यवस्थापन गर्न</a:t>
            </a:r>
            <a:endParaRPr lang="en-GB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1" name="Shape 2955">
            <a:extLst>
              <a:ext uri="{FF2B5EF4-FFF2-40B4-BE49-F238E27FC236}">
                <a16:creationId xmlns:a16="http://schemas.microsoft.com/office/drawing/2014/main" id="{BB09FB80-63C2-4443-8C67-224B8A972186}"/>
              </a:ext>
            </a:extLst>
          </p:cNvPr>
          <p:cNvSpPr/>
          <p:nvPr/>
        </p:nvSpPr>
        <p:spPr>
          <a:xfrm>
            <a:off x="6250121" y="968024"/>
            <a:ext cx="607035" cy="58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3304"/>
                </a:moveTo>
                <a:lnTo>
                  <a:pt x="10964" y="2119"/>
                </a:lnTo>
                <a:lnTo>
                  <a:pt x="12812" y="2119"/>
                </a:lnTo>
                <a:lnTo>
                  <a:pt x="12812" y="377"/>
                </a:lnTo>
                <a:lnTo>
                  <a:pt x="10947" y="377"/>
                </a:lnTo>
                <a:lnTo>
                  <a:pt x="10947" y="0"/>
                </a:lnTo>
                <a:lnTo>
                  <a:pt x="10619" y="0"/>
                </a:lnTo>
                <a:lnTo>
                  <a:pt x="10619" y="3304"/>
                </a:lnTo>
                <a:lnTo>
                  <a:pt x="6647" y="6679"/>
                </a:lnTo>
                <a:lnTo>
                  <a:pt x="14918" y="6679"/>
                </a:lnTo>
                <a:lnTo>
                  <a:pt x="10964" y="3304"/>
                </a:lnTo>
                <a:close/>
                <a:moveTo>
                  <a:pt x="21013" y="17560"/>
                </a:moveTo>
                <a:lnTo>
                  <a:pt x="21013" y="9139"/>
                </a:lnTo>
                <a:lnTo>
                  <a:pt x="14935" y="9139"/>
                </a:lnTo>
                <a:lnTo>
                  <a:pt x="14935" y="7038"/>
                </a:lnTo>
                <a:lnTo>
                  <a:pt x="6665" y="7038"/>
                </a:lnTo>
                <a:lnTo>
                  <a:pt x="6665" y="9139"/>
                </a:lnTo>
                <a:lnTo>
                  <a:pt x="587" y="9139"/>
                </a:lnTo>
                <a:lnTo>
                  <a:pt x="587" y="17560"/>
                </a:lnTo>
                <a:lnTo>
                  <a:pt x="0" y="17560"/>
                </a:lnTo>
                <a:lnTo>
                  <a:pt x="0" y="20361"/>
                </a:lnTo>
                <a:lnTo>
                  <a:pt x="6665" y="20361"/>
                </a:lnTo>
                <a:lnTo>
                  <a:pt x="6665" y="21600"/>
                </a:lnTo>
                <a:lnTo>
                  <a:pt x="14935" y="21600"/>
                </a:lnTo>
                <a:lnTo>
                  <a:pt x="14935" y="20361"/>
                </a:lnTo>
                <a:lnTo>
                  <a:pt x="21600" y="20361"/>
                </a:lnTo>
                <a:lnTo>
                  <a:pt x="21600" y="17560"/>
                </a:lnTo>
                <a:lnTo>
                  <a:pt x="21013" y="17560"/>
                </a:lnTo>
                <a:close/>
                <a:moveTo>
                  <a:pt x="2106" y="16842"/>
                </a:moveTo>
                <a:lnTo>
                  <a:pt x="1260" y="16842"/>
                </a:lnTo>
                <a:lnTo>
                  <a:pt x="1260" y="12802"/>
                </a:lnTo>
                <a:lnTo>
                  <a:pt x="2106" y="12802"/>
                </a:lnTo>
                <a:lnTo>
                  <a:pt x="2106" y="16842"/>
                </a:lnTo>
                <a:close/>
                <a:moveTo>
                  <a:pt x="2106" y="12120"/>
                </a:moveTo>
                <a:lnTo>
                  <a:pt x="1260" y="12120"/>
                </a:lnTo>
                <a:lnTo>
                  <a:pt x="1260" y="11258"/>
                </a:lnTo>
                <a:lnTo>
                  <a:pt x="2106" y="11258"/>
                </a:lnTo>
                <a:lnTo>
                  <a:pt x="2106" y="12120"/>
                </a:lnTo>
                <a:close/>
                <a:moveTo>
                  <a:pt x="3609" y="16842"/>
                </a:moveTo>
                <a:lnTo>
                  <a:pt x="2780" y="16842"/>
                </a:lnTo>
                <a:lnTo>
                  <a:pt x="2780" y="12802"/>
                </a:lnTo>
                <a:lnTo>
                  <a:pt x="3609" y="12802"/>
                </a:lnTo>
                <a:lnTo>
                  <a:pt x="3609" y="16842"/>
                </a:lnTo>
                <a:close/>
                <a:moveTo>
                  <a:pt x="3609" y="12120"/>
                </a:moveTo>
                <a:lnTo>
                  <a:pt x="2780" y="12120"/>
                </a:lnTo>
                <a:lnTo>
                  <a:pt x="2780" y="11258"/>
                </a:lnTo>
                <a:lnTo>
                  <a:pt x="3609" y="11258"/>
                </a:lnTo>
                <a:lnTo>
                  <a:pt x="3609" y="12120"/>
                </a:lnTo>
                <a:close/>
                <a:moveTo>
                  <a:pt x="5128" y="16842"/>
                </a:moveTo>
                <a:lnTo>
                  <a:pt x="4299" y="16842"/>
                </a:lnTo>
                <a:lnTo>
                  <a:pt x="4299" y="12802"/>
                </a:lnTo>
                <a:lnTo>
                  <a:pt x="5128" y="12802"/>
                </a:lnTo>
                <a:lnTo>
                  <a:pt x="5128" y="16842"/>
                </a:lnTo>
                <a:close/>
                <a:moveTo>
                  <a:pt x="5128" y="12120"/>
                </a:moveTo>
                <a:lnTo>
                  <a:pt x="4299" y="12120"/>
                </a:lnTo>
                <a:lnTo>
                  <a:pt x="4299" y="11258"/>
                </a:lnTo>
                <a:lnTo>
                  <a:pt x="5128" y="11258"/>
                </a:lnTo>
                <a:lnTo>
                  <a:pt x="5128" y="12120"/>
                </a:lnTo>
                <a:close/>
                <a:moveTo>
                  <a:pt x="6647" y="16842"/>
                </a:moveTo>
                <a:lnTo>
                  <a:pt x="5819" y="16842"/>
                </a:lnTo>
                <a:lnTo>
                  <a:pt x="5819" y="12802"/>
                </a:lnTo>
                <a:lnTo>
                  <a:pt x="6647" y="12802"/>
                </a:lnTo>
                <a:lnTo>
                  <a:pt x="6647" y="16842"/>
                </a:lnTo>
                <a:close/>
                <a:moveTo>
                  <a:pt x="6647" y="12120"/>
                </a:moveTo>
                <a:lnTo>
                  <a:pt x="5819" y="12120"/>
                </a:lnTo>
                <a:lnTo>
                  <a:pt x="5819" y="11258"/>
                </a:lnTo>
                <a:lnTo>
                  <a:pt x="6647" y="11258"/>
                </a:lnTo>
                <a:lnTo>
                  <a:pt x="6647" y="12120"/>
                </a:lnTo>
                <a:close/>
                <a:moveTo>
                  <a:pt x="12570" y="9139"/>
                </a:moveTo>
                <a:lnTo>
                  <a:pt x="13744" y="9139"/>
                </a:lnTo>
                <a:lnTo>
                  <a:pt x="13744" y="18278"/>
                </a:lnTo>
                <a:lnTo>
                  <a:pt x="12570" y="18278"/>
                </a:lnTo>
                <a:lnTo>
                  <a:pt x="12570" y="9139"/>
                </a:lnTo>
                <a:close/>
                <a:moveTo>
                  <a:pt x="10204" y="9139"/>
                </a:moveTo>
                <a:lnTo>
                  <a:pt x="11378" y="9139"/>
                </a:lnTo>
                <a:lnTo>
                  <a:pt x="11378" y="18278"/>
                </a:lnTo>
                <a:lnTo>
                  <a:pt x="10204" y="18278"/>
                </a:lnTo>
                <a:lnTo>
                  <a:pt x="10204" y="9139"/>
                </a:lnTo>
                <a:close/>
                <a:moveTo>
                  <a:pt x="7822" y="9139"/>
                </a:moveTo>
                <a:lnTo>
                  <a:pt x="9013" y="9139"/>
                </a:lnTo>
                <a:lnTo>
                  <a:pt x="9013" y="18278"/>
                </a:lnTo>
                <a:lnTo>
                  <a:pt x="7822" y="18278"/>
                </a:lnTo>
                <a:lnTo>
                  <a:pt x="7822" y="9139"/>
                </a:lnTo>
                <a:close/>
                <a:moveTo>
                  <a:pt x="14365" y="21079"/>
                </a:moveTo>
                <a:lnTo>
                  <a:pt x="7200" y="21079"/>
                </a:lnTo>
                <a:lnTo>
                  <a:pt x="7200" y="20792"/>
                </a:lnTo>
                <a:lnTo>
                  <a:pt x="14348" y="20792"/>
                </a:lnTo>
                <a:cubicBezTo>
                  <a:pt x="14365" y="20774"/>
                  <a:pt x="14365" y="21079"/>
                  <a:pt x="14365" y="21079"/>
                </a:cubicBezTo>
                <a:close/>
                <a:moveTo>
                  <a:pt x="14365" y="20325"/>
                </a:moveTo>
                <a:lnTo>
                  <a:pt x="7200" y="20325"/>
                </a:lnTo>
                <a:lnTo>
                  <a:pt x="7200" y="20038"/>
                </a:lnTo>
                <a:lnTo>
                  <a:pt x="14348" y="20038"/>
                </a:lnTo>
                <a:cubicBezTo>
                  <a:pt x="14365" y="20038"/>
                  <a:pt x="14365" y="20325"/>
                  <a:pt x="14365" y="20325"/>
                </a:cubicBezTo>
                <a:close/>
                <a:moveTo>
                  <a:pt x="15764" y="16842"/>
                </a:moveTo>
                <a:lnTo>
                  <a:pt x="14935" y="16842"/>
                </a:lnTo>
                <a:lnTo>
                  <a:pt x="14935" y="12802"/>
                </a:lnTo>
                <a:lnTo>
                  <a:pt x="15764" y="12802"/>
                </a:lnTo>
                <a:lnTo>
                  <a:pt x="15764" y="16842"/>
                </a:lnTo>
                <a:close/>
                <a:moveTo>
                  <a:pt x="15764" y="12120"/>
                </a:moveTo>
                <a:lnTo>
                  <a:pt x="14935" y="12120"/>
                </a:lnTo>
                <a:lnTo>
                  <a:pt x="14935" y="11258"/>
                </a:lnTo>
                <a:lnTo>
                  <a:pt x="15764" y="11258"/>
                </a:lnTo>
                <a:lnTo>
                  <a:pt x="15764" y="12120"/>
                </a:lnTo>
                <a:close/>
                <a:moveTo>
                  <a:pt x="17283" y="16842"/>
                </a:moveTo>
                <a:lnTo>
                  <a:pt x="16455" y="16842"/>
                </a:lnTo>
                <a:lnTo>
                  <a:pt x="16455" y="12802"/>
                </a:lnTo>
                <a:lnTo>
                  <a:pt x="17283" y="12802"/>
                </a:lnTo>
                <a:lnTo>
                  <a:pt x="17283" y="16842"/>
                </a:lnTo>
                <a:close/>
                <a:moveTo>
                  <a:pt x="17283" y="12120"/>
                </a:moveTo>
                <a:lnTo>
                  <a:pt x="16455" y="12120"/>
                </a:lnTo>
                <a:lnTo>
                  <a:pt x="16455" y="11258"/>
                </a:lnTo>
                <a:lnTo>
                  <a:pt x="17283" y="11258"/>
                </a:lnTo>
                <a:lnTo>
                  <a:pt x="17283" y="12120"/>
                </a:lnTo>
                <a:close/>
                <a:moveTo>
                  <a:pt x="18820" y="16842"/>
                </a:moveTo>
                <a:lnTo>
                  <a:pt x="17991" y="16842"/>
                </a:lnTo>
                <a:lnTo>
                  <a:pt x="17991" y="12802"/>
                </a:lnTo>
                <a:lnTo>
                  <a:pt x="18820" y="12802"/>
                </a:lnTo>
                <a:lnTo>
                  <a:pt x="18820" y="16842"/>
                </a:lnTo>
                <a:close/>
                <a:moveTo>
                  <a:pt x="18820" y="12120"/>
                </a:moveTo>
                <a:lnTo>
                  <a:pt x="17991" y="12120"/>
                </a:lnTo>
                <a:lnTo>
                  <a:pt x="17991" y="11258"/>
                </a:lnTo>
                <a:lnTo>
                  <a:pt x="18820" y="11258"/>
                </a:lnTo>
                <a:lnTo>
                  <a:pt x="18820" y="12120"/>
                </a:lnTo>
                <a:close/>
                <a:moveTo>
                  <a:pt x="20322" y="16842"/>
                </a:moveTo>
                <a:lnTo>
                  <a:pt x="19494" y="16842"/>
                </a:lnTo>
                <a:lnTo>
                  <a:pt x="19494" y="12802"/>
                </a:lnTo>
                <a:lnTo>
                  <a:pt x="20322" y="12802"/>
                </a:lnTo>
                <a:lnTo>
                  <a:pt x="20322" y="16842"/>
                </a:lnTo>
                <a:close/>
                <a:moveTo>
                  <a:pt x="20322" y="12120"/>
                </a:moveTo>
                <a:lnTo>
                  <a:pt x="19494" y="12120"/>
                </a:lnTo>
                <a:lnTo>
                  <a:pt x="19494" y="11258"/>
                </a:lnTo>
                <a:lnTo>
                  <a:pt x="20322" y="11258"/>
                </a:lnTo>
                <a:lnTo>
                  <a:pt x="20322" y="1212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92" name="Shape 2945">
            <a:extLst>
              <a:ext uri="{FF2B5EF4-FFF2-40B4-BE49-F238E27FC236}">
                <a16:creationId xmlns:a16="http://schemas.microsoft.com/office/drawing/2014/main" id="{296DF7B7-F542-4B9B-9103-4E17AD52805E}"/>
              </a:ext>
            </a:extLst>
          </p:cNvPr>
          <p:cNvSpPr/>
          <p:nvPr/>
        </p:nvSpPr>
        <p:spPr>
          <a:xfrm>
            <a:off x="3422740" y="5706508"/>
            <a:ext cx="615084" cy="591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8" y="9532"/>
                </a:moveTo>
                <a:lnTo>
                  <a:pt x="12370" y="10162"/>
                </a:lnTo>
                <a:lnTo>
                  <a:pt x="12370" y="11295"/>
                </a:lnTo>
                <a:lnTo>
                  <a:pt x="14578" y="10683"/>
                </a:lnTo>
                <a:lnTo>
                  <a:pt x="14578" y="9532"/>
                </a:lnTo>
                <a:close/>
                <a:moveTo>
                  <a:pt x="14578" y="12679"/>
                </a:moveTo>
                <a:lnTo>
                  <a:pt x="12370" y="13291"/>
                </a:lnTo>
                <a:lnTo>
                  <a:pt x="12370" y="12176"/>
                </a:lnTo>
                <a:lnTo>
                  <a:pt x="14578" y="11546"/>
                </a:lnTo>
                <a:lnTo>
                  <a:pt x="14578" y="12679"/>
                </a:lnTo>
                <a:close/>
                <a:moveTo>
                  <a:pt x="17718" y="11780"/>
                </a:moveTo>
                <a:lnTo>
                  <a:pt x="15372" y="12428"/>
                </a:lnTo>
                <a:lnTo>
                  <a:pt x="15372" y="9280"/>
                </a:lnTo>
                <a:lnTo>
                  <a:pt x="17718" y="8597"/>
                </a:lnTo>
                <a:lnTo>
                  <a:pt x="17718" y="11780"/>
                </a:lnTo>
                <a:close/>
                <a:moveTo>
                  <a:pt x="17718" y="13812"/>
                </a:moveTo>
                <a:lnTo>
                  <a:pt x="12370" y="15287"/>
                </a:lnTo>
                <a:lnTo>
                  <a:pt x="12370" y="14136"/>
                </a:lnTo>
                <a:lnTo>
                  <a:pt x="17718" y="12679"/>
                </a:lnTo>
                <a:cubicBezTo>
                  <a:pt x="17718" y="12697"/>
                  <a:pt x="17718" y="13812"/>
                  <a:pt x="17718" y="13812"/>
                </a:cubicBezTo>
                <a:close/>
                <a:moveTo>
                  <a:pt x="12370" y="17302"/>
                </a:moveTo>
                <a:lnTo>
                  <a:pt x="12370" y="16169"/>
                </a:lnTo>
                <a:lnTo>
                  <a:pt x="17718" y="14676"/>
                </a:lnTo>
                <a:lnTo>
                  <a:pt x="17718" y="15827"/>
                </a:lnTo>
                <a:lnTo>
                  <a:pt x="12370" y="17302"/>
                </a:lnTo>
                <a:close/>
                <a:moveTo>
                  <a:pt x="9265" y="10072"/>
                </a:moveTo>
                <a:lnTo>
                  <a:pt x="9265" y="11205"/>
                </a:lnTo>
                <a:lnTo>
                  <a:pt x="3899" y="9748"/>
                </a:lnTo>
                <a:lnTo>
                  <a:pt x="3899" y="8597"/>
                </a:lnTo>
                <a:lnTo>
                  <a:pt x="9265" y="10072"/>
                </a:lnTo>
                <a:close/>
                <a:moveTo>
                  <a:pt x="3899" y="10611"/>
                </a:moveTo>
                <a:lnTo>
                  <a:pt x="9265" y="12068"/>
                </a:lnTo>
                <a:lnTo>
                  <a:pt x="9265" y="13183"/>
                </a:lnTo>
                <a:lnTo>
                  <a:pt x="3899" y="11744"/>
                </a:lnTo>
                <a:cubicBezTo>
                  <a:pt x="3899" y="11762"/>
                  <a:pt x="3899" y="10611"/>
                  <a:pt x="3899" y="10611"/>
                </a:cubicBezTo>
                <a:close/>
                <a:moveTo>
                  <a:pt x="3899" y="12625"/>
                </a:moveTo>
                <a:lnTo>
                  <a:pt x="9265" y="14100"/>
                </a:lnTo>
                <a:lnTo>
                  <a:pt x="9265" y="15251"/>
                </a:lnTo>
                <a:lnTo>
                  <a:pt x="3899" y="13777"/>
                </a:lnTo>
                <a:cubicBezTo>
                  <a:pt x="3899" y="13759"/>
                  <a:pt x="3899" y="12625"/>
                  <a:pt x="3899" y="12625"/>
                </a:cubicBezTo>
                <a:close/>
                <a:moveTo>
                  <a:pt x="3899" y="14622"/>
                </a:moveTo>
                <a:lnTo>
                  <a:pt x="9265" y="16097"/>
                </a:lnTo>
                <a:lnTo>
                  <a:pt x="9265" y="17212"/>
                </a:lnTo>
                <a:lnTo>
                  <a:pt x="3899" y="15737"/>
                </a:lnTo>
                <a:lnTo>
                  <a:pt x="3899" y="14622"/>
                </a:lnTo>
                <a:close/>
                <a:moveTo>
                  <a:pt x="20134" y="9856"/>
                </a:moveTo>
                <a:lnTo>
                  <a:pt x="19961" y="9856"/>
                </a:lnTo>
                <a:lnTo>
                  <a:pt x="19961" y="5467"/>
                </a:lnTo>
                <a:cubicBezTo>
                  <a:pt x="19961" y="5378"/>
                  <a:pt x="19927" y="5288"/>
                  <a:pt x="19858" y="5252"/>
                </a:cubicBezTo>
                <a:cubicBezTo>
                  <a:pt x="19806" y="5216"/>
                  <a:pt x="19719" y="5180"/>
                  <a:pt x="19633" y="5216"/>
                </a:cubicBezTo>
                <a:lnTo>
                  <a:pt x="10835" y="7626"/>
                </a:lnTo>
                <a:lnTo>
                  <a:pt x="2019" y="5216"/>
                </a:lnTo>
                <a:cubicBezTo>
                  <a:pt x="1932" y="5180"/>
                  <a:pt x="1863" y="5216"/>
                  <a:pt x="1794" y="5252"/>
                </a:cubicBezTo>
                <a:cubicBezTo>
                  <a:pt x="1742" y="5288"/>
                  <a:pt x="1691" y="5378"/>
                  <a:pt x="1691" y="5467"/>
                </a:cubicBezTo>
                <a:lnTo>
                  <a:pt x="1691" y="9856"/>
                </a:lnTo>
                <a:lnTo>
                  <a:pt x="1518" y="9856"/>
                </a:lnTo>
                <a:cubicBezTo>
                  <a:pt x="690" y="9856"/>
                  <a:pt x="0" y="10575"/>
                  <a:pt x="0" y="11438"/>
                </a:cubicBezTo>
                <a:cubicBezTo>
                  <a:pt x="0" y="12302"/>
                  <a:pt x="690" y="13021"/>
                  <a:pt x="1518" y="13021"/>
                </a:cubicBezTo>
                <a:lnTo>
                  <a:pt x="1691" y="13021"/>
                </a:lnTo>
                <a:lnTo>
                  <a:pt x="1691" y="17625"/>
                </a:lnTo>
                <a:cubicBezTo>
                  <a:pt x="1691" y="17751"/>
                  <a:pt x="1777" y="17859"/>
                  <a:pt x="1881" y="17877"/>
                </a:cubicBezTo>
                <a:lnTo>
                  <a:pt x="5504" y="18884"/>
                </a:lnTo>
                <a:lnTo>
                  <a:pt x="5504" y="21600"/>
                </a:lnTo>
                <a:lnTo>
                  <a:pt x="16114" y="21600"/>
                </a:lnTo>
                <a:lnTo>
                  <a:pt x="16114" y="18884"/>
                </a:lnTo>
                <a:lnTo>
                  <a:pt x="19737" y="17877"/>
                </a:lnTo>
                <a:cubicBezTo>
                  <a:pt x="19840" y="17859"/>
                  <a:pt x="19927" y="17751"/>
                  <a:pt x="19927" y="17625"/>
                </a:cubicBezTo>
                <a:lnTo>
                  <a:pt x="19927" y="13021"/>
                </a:lnTo>
                <a:lnTo>
                  <a:pt x="20082" y="13021"/>
                </a:lnTo>
                <a:cubicBezTo>
                  <a:pt x="20927" y="13021"/>
                  <a:pt x="21600" y="12302"/>
                  <a:pt x="21600" y="11438"/>
                </a:cubicBezTo>
                <a:cubicBezTo>
                  <a:pt x="21600" y="10575"/>
                  <a:pt x="20944" y="9856"/>
                  <a:pt x="20134" y="9856"/>
                </a:cubicBezTo>
                <a:close/>
                <a:moveTo>
                  <a:pt x="10351" y="18794"/>
                </a:moveTo>
                <a:lnTo>
                  <a:pt x="3036" y="16780"/>
                </a:lnTo>
                <a:lnTo>
                  <a:pt x="3036" y="6924"/>
                </a:lnTo>
                <a:lnTo>
                  <a:pt x="10351" y="8921"/>
                </a:lnTo>
                <a:lnTo>
                  <a:pt x="10351" y="18794"/>
                </a:lnTo>
                <a:close/>
                <a:moveTo>
                  <a:pt x="18633" y="16780"/>
                </a:moveTo>
                <a:lnTo>
                  <a:pt x="11335" y="18794"/>
                </a:lnTo>
                <a:lnTo>
                  <a:pt x="11335" y="8957"/>
                </a:lnTo>
                <a:lnTo>
                  <a:pt x="18633" y="6942"/>
                </a:lnTo>
                <a:lnTo>
                  <a:pt x="18633" y="16780"/>
                </a:lnTo>
                <a:close/>
                <a:moveTo>
                  <a:pt x="7557" y="3417"/>
                </a:moveTo>
                <a:cubicBezTo>
                  <a:pt x="7557" y="1529"/>
                  <a:pt x="9006" y="0"/>
                  <a:pt x="10835" y="0"/>
                </a:cubicBezTo>
                <a:cubicBezTo>
                  <a:pt x="12663" y="0"/>
                  <a:pt x="14112" y="1511"/>
                  <a:pt x="14112" y="3417"/>
                </a:cubicBezTo>
                <a:cubicBezTo>
                  <a:pt x="14112" y="5324"/>
                  <a:pt x="12663" y="6834"/>
                  <a:pt x="10835" y="6834"/>
                </a:cubicBezTo>
                <a:cubicBezTo>
                  <a:pt x="9006" y="6834"/>
                  <a:pt x="7557" y="5288"/>
                  <a:pt x="7557" y="341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93" name="Shape 1630">
            <a:extLst>
              <a:ext uri="{FF2B5EF4-FFF2-40B4-BE49-F238E27FC236}">
                <a16:creationId xmlns:a16="http://schemas.microsoft.com/office/drawing/2014/main" id="{7F28C864-3A83-4F45-AA47-67F273D31374}"/>
              </a:ext>
            </a:extLst>
          </p:cNvPr>
          <p:cNvSpPr/>
          <p:nvPr/>
        </p:nvSpPr>
        <p:spPr>
          <a:xfrm>
            <a:off x="8923362" y="3129093"/>
            <a:ext cx="491156" cy="789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54" y="11808"/>
                </a:moveTo>
                <a:cubicBezTo>
                  <a:pt x="1574" y="10274"/>
                  <a:pt x="0" y="8529"/>
                  <a:pt x="0" y="6453"/>
                </a:cubicBezTo>
                <a:cubicBezTo>
                  <a:pt x="0" y="4452"/>
                  <a:pt x="1162" y="2798"/>
                  <a:pt x="3439" y="1609"/>
                </a:cubicBezTo>
                <a:cubicBezTo>
                  <a:pt x="5400" y="602"/>
                  <a:pt x="8015" y="0"/>
                  <a:pt x="10800" y="0"/>
                </a:cubicBezTo>
                <a:cubicBezTo>
                  <a:pt x="13609" y="0"/>
                  <a:pt x="16200" y="557"/>
                  <a:pt x="18186" y="1609"/>
                </a:cubicBezTo>
                <a:cubicBezTo>
                  <a:pt x="20438" y="2753"/>
                  <a:pt x="21600" y="4452"/>
                  <a:pt x="21600" y="6453"/>
                </a:cubicBezTo>
                <a:cubicBezTo>
                  <a:pt x="21600" y="8529"/>
                  <a:pt x="20026" y="10274"/>
                  <a:pt x="18670" y="11808"/>
                </a:cubicBezTo>
                <a:cubicBezTo>
                  <a:pt x="17508" y="13116"/>
                  <a:pt x="16345" y="14395"/>
                  <a:pt x="16345" y="15658"/>
                </a:cubicBezTo>
                <a:lnTo>
                  <a:pt x="16345" y="19359"/>
                </a:lnTo>
                <a:lnTo>
                  <a:pt x="14505" y="19359"/>
                </a:lnTo>
                <a:cubicBezTo>
                  <a:pt x="14505" y="20592"/>
                  <a:pt x="12858" y="21600"/>
                  <a:pt x="10873" y="21600"/>
                </a:cubicBezTo>
                <a:cubicBezTo>
                  <a:pt x="8887" y="21600"/>
                  <a:pt x="7265" y="20592"/>
                  <a:pt x="7313" y="19359"/>
                </a:cubicBezTo>
                <a:lnTo>
                  <a:pt x="5206" y="19359"/>
                </a:lnTo>
                <a:lnTo>
                  <a:pt x="5206" y="16050"/>
                </a:lnTo>
                <a:lnTo>
                  <a:pt x="5279" y="15658"/>
                </a:lnTo>
                <a:cubicBezTo>
                  <a:pt x="5206" y="14395"/>
                  <a:pt x="4117" y="13162"/>
                  <a:pt x="2954" y="11808"/>
                </a:cubicBezTo>
                <a:close/>
                <a:moveTo>
                  <a:pt x="6514" y="15237"/>
                </a:moveTo>
                <a:lnTo>
                  <a:pt x="15038" y="15237"/>
                </a:lnTo>
                <a:cubicBezTo>
                  <a:pt x="15256" y="13884"/>
                  <a:pt x="16418" y="12650"/>
                  <a:pt x="17508" y="11417"/>
                </a:cubicBezTo>
                <a:cubicBezTo>
                  <a:pt x="18791" y="9973"/>
                  <a:pt x="20244" y="8408"/>
                  <a:pt x="20244" y="6498"/>
                </a:cubicBezTo>
                <a:cubicBezTo>
                  <a:pt x="20244" y="4753"/>
                  <a:pt x="19203" y="3309"/>
                  <a:pt x="17290" y="2286"/>
                </a:cubicBezTo>
                <a:cubicBezTo>
                  <a:pt x="15595" y="1399"/>
                  <a:pt x="13270" y="887"/>
                  <a:pt x="10800" y="887"/>
                </a:cubicBezTo>
                <a:cubicBezTo>
                  <a:pt x="8354" y="887"/>
                  <a:pt x="6030" y="1399"/>
                  <a:pt x="4310" y="2286"/>
                </a:cubicBezTo>
                <a:cubicBezTo>
                  <a:pt x="2397" y="3309"/>
                  <a:pt x="1380" y="4753"/>
                  <a:pt x="1380" y="6498"/>
                </a:cubicBezTo>
                <a:cubicBezTo>
                  <a:pt x="1380" y="8363"/>
                  <a:pt x="2809" y="9973"/>
                  <a:pt x="4117" y="11417"/>
                </a:cubicBezTo>
                <a:cubicBezTo>
                  <a:pt x="5134" y="12650"/>
                  <a:pt x="6296" y="13884"/>
                  <a:pt x="6514" y="1523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94" name="Shape 2982">
            <a:extLst>
              <a:ext uri="{FF2B5EF4-FFF2-40B4-BE49-F238E27FC236}">
                <a16:creationId xmlns:a16="http://schemas.microsoft.com/office/drawing/2014/main" id="{8FCA90CB-DB4C-4C81-803C-6F1DF577A52D}"/>
              </a:ext>
            </a:extLst>
          </p:cNvPr>
          <p:cNvSpPr/>
          <p:nvPr/>
        </p:nvSpPr>
        <p:spPr>
          <a:xfrm>
            <a:off x="9134044" y="5527871"/>
            <a:ext cx="664792" cy="58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82"/>
                </a:moveTo>
                <a:lnTo>
                  <a:pt x="851" y="21582"/>
                </a:lnTo>
                <a:lnTo>
                  <a:pt x="851" y="21600"/>
                </a:lnTo>
                <a:lnTo>
                  <a:pt x="0" y="21600"/>
                </a:lnTo>
                <a:lnTo>
                  <a:pt x="0" y="0"/>
                </a:lnTo>
                <a:lnTo>
                  <a:pt x="851" y="0"/>
                </a:lnTo>
                <a:lnTo>
                  <a:pt x="851" y="20612"/>
                </a:lnTo>
                <a:lnTo>
                  <a:pt x="1514" y="20612"/>
                </a:lnTo>
                <a:lnTo>
                  <a:pt x="1514" y="16752"/>
                </a:lnTo>
                <a:lnTo>
                  <a:pt x="4872" y="16752"/>
                </a:lnTo>
                <a:lnTo>
                  <a:pt x="4872" y="20612"/>
                </a:lnTo>
                <a:lnTo>
                  <a:pt x="6007" y="20612"/>
                </a:lnTo>
                <a:lnTo>
                  <a:pt x="6007" y="13053"/>
                </a:lnTo>
                <a:lnTo>
                  <a:pt x="9365" y="13053"/>
                </a:lnTo>
                <a:lnTo>
                  <a:pt x="9365" y="20612"/>
                </a:lnTo>
                <a:lnTo>
                  <a:pt x="10500" y="20612"/>
                </a:lnTo>
                <a:lnTo>
                  <a:pt x="10500" y="5817"/>
                </a:lnTo>
                <a:lnTo>
                  <a:pt x="13859" y="5817"/>
                </a:lnTo>
                <a:lnTo>
                  <a:pt x="13859" y="20612"/>
                </a:lnTo>
                <a:lnTo>
                  <a:pt x="14978" y="20612"/>
                </a:lnTo>
                <a:lnTo>
                  <a:pt x="14978" y="1616"/>
                </a:lnTo>
                <a:lnTo>
                  <a:pt x="18336" y="1616"/>
                </a:lnTo>
                <a:lnTo>
                  <a:pt x="18336" y="20612"/>
                </a:lnTo>
                <a:lnTo>
                  <a:pt x="21600" y="20612"/>
                </a:lnTo>
                <a:lnTo>
                  <a:pt x="21600" y="21582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95" name="Shape 2933">
            <a:extLst>
              <a:ext uri="{FF2B5EF4-FFF2-40B4-BE49-F238E27FC236}">
                <a16:creationId xmlns:a16="http://schemas.microsoft.com/office/drawing/2014/main" id="{8B47D900-FB7E-43A9-82CA-656A19D24AD6}"/>
              </a:ext>
            </a:extLst>
          </p:cNvPr>
          <p:cNvSpPr/>
          <p:nvPr/>
        </p:nvSpPr>
        <p:spPr>
          <a:xfrm>
            <a:off x="4759371" y="7875964"/>
            <a:ext cx="285621" cy="313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18" y="3149"/>
                </a:moveTo>
                <a:lnTo>
                  <a:pt x="19518" y="19873"/>
                </a:lnTo>
                <a:lnTo>
                  <a:pt x="20671" y="19873"/>
                </a:lnTo>
                <a:lnTo>
                  <a:pt x="20671" y="21600"/>
                </a:lnTo>
                <a:lnTo>
                  <a:pt x="9257" y="21600"/>
                </a:lnTo>
                <a:lnTo>
                  <a:pt x="9257" y="19873"/>
                </a:lnTo>
                <a:lnTo>
                  <a:pt x="17064" y="19873"/>
                </a:lnTo>
                <a:lnTo>
                  <a:pt x="17064" y="3149"/>
                </a:lnTo>
                <a:lnTo>
                  <a:pt x="0" y="3149"/>
                </a:lnTo>
                <a:lnTo>
                  <a:pt x="0" y="0"/>
                </a:lnTo>
                <a:lnTo>
                  <a:pt x="21600" y="0"/>
                </a:lnTo>
                <a:lnTo>
                  <a:pt x="21600" y="3149"/>
                </a:lnTo>
                <a:lnTo>
                  <a:pt x="19518" y="3149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96" name="Shape 2934">
            <a:extLst>
              <a:ext uri="{FF2B5EF4-FFF2-40B4-BE49-F238E27FC236}">
                <a16:creationId xmlns:a16="http://schemas.microsoft.com/office/drawing/2014/main" id="{6A150C19-5FB2-4BB0-A56F-63C1BDDDC027}"/>
              </a:ext>
            </a:extLst>
          </p:cNvPr>
          <p:cNvSpPr/>
          <p:nvPr/>
        </p:nvSpPr>
        <p:spPr>
          <a:xfrm>
            <a:off x="4531782" y="7873797"/>
            <a:ext cx="214093" cy="322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300"/>
                </a:moveTo>
                <a:lnTo>
                  <a:pt x="21600" y="21600"/>
                </a:lnTo>
                <a:lnTo>
                  <a:pt x="18776" y="21600"/>
                </a:lnTo>
                <a:lnTo>
                  <a:pt x="18776" y="14246"/>
                </a:lnTo>
                <a:lnTo>
                  <a:pt x="2824" y="14246"/>
                </a:lnTo>
                <a:lnTo>
                  <a:pt x="2824" y="21600"/>
                </a:lnTo>
                <a:lnTo>
                  <a:pt x="0" y="21600"/>
                </a:lnTo>
                <a:lnTo>
                  <a:pt x="0" y="12300"/>
                </a:lnTo>
                <a:cubicBezTo>
                  <a:pt x="0" y="12202"/>
                  <a:pt x="0" y="12169"/>
                  <a:pt x="0" y="12103"/>
                </a:cubicBezTo>
                <a:lnTo>
                  <a:pt x="0" y="0"/>
                </a:lnTo>
                <a:lnTo>
                  <a:pt x="3171" y="0"/>
                </a:lnTo>
                <a:lnTo>
                  <a:pt x="3171" y="10520"/>
                </a:lnTo>
                <a:lnTo>
                  <a:pt x="18925" y="10520"/>
                </a:lnTo>
                <a:cubicBezTo>
                  <a:pt x="20461" y="10520"/>
                  <a:pt x="21600" y="11344"/>
                  <a:pt x="21600" y="123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97" name="Shape 2935">
            <a:extLst>
              <a:ext uri="{FF2B5EF4-FFF2-40B4-BE49-F238E27FC236}">
                <a16:creationId xmlns:a16="http://schemas.microsoft.com/office/drawing/2014/main" id="{72AB82B7-3BDC-431F-8FD9-7A2C6E1DDEDB}"/>
              </a:ext>
            </a:extLst>
          </p:cNvPr>
          <p:cNvSpPr/>
          <p:nvPr/>
        </p:nvSpPr>
        <p:spPr>
          <a:xfrm>
            <a:off x="4900259" y="7605025"/>
            <a:ext cx="92713" cy="259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4" y="17272"/>
                </a:moveTo>
                <a:lnTo>
                  <a:pt x="0" y="16823"/>
                </a:lnTo>
                <a:lnTo>
                  <a:pt x="12800" y="0"/>
                </a:lnTo>
                <a:lnTo>
                  <a:pt x="17486" y="490"/>
                </a:lnTo>
                <a:lnTo>
                  <a:pt x="10857" y="9473"/>
                </a:lnTo>
                <a:lnTo>
                  <a:pt x="21600" y="20008"/>
                </a:lnTo>
                <a:lnTo>
                  <a:pt x="21600" y="21600"/>
                </a:lnTo>
                <a:lnTo>
                  <a:pt x="3086" y="21600"/>
                </a:lnTo>
                <a:lnTo>
                  <a:pt x="3086" y="20008"/>
                </a:lnTo>
                <a:lnTo>
                  <a:pt x="17371" y="20008"/>
                </a:lnTo>
                <a:lnTo>
                  <a:pt x="9143" y="11760"/>
                </a:lnTo>
                <a:lnTo>
                  <a:pt x="4914" y="17272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98" name="Shape 2936">
            <a:extLst>
              <a:ext uri="{FF2B5EF4-FFF2-40B4-BE49-F238E27FC236}">
                <a16:creationId xmlns:a16="http://schemas.microsoft.com/office/drawing/2014/main" id="{61B59799-2470-4F45-964D-983E7404C0FB}"/>
              </a:ext>
            </a:extLst>
          </p:cNvPr>
          <p:cNvSpPr/>
          <p:nvPr/>
        </p:nvSpPr>
        <p:spPr>
          <a:xfrm>
            <a:off x="4577049" y="7733031"/>
            <a:ext cx="322541" cy="426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367" extrusionOk="0">
                <a:moveTo>
                  <a:pt x="19864" y="21200"/>
                </a:moveTo>
                <a:cubicBezTo>
                  <a:pt x="18738" y="21594"/>
                  <a:pt x="17418" y="21274"/>
                  <a:pt x="16871" y="20413"/>
                </a:cubicBezTo>
                <a:lnTo>
                  <a:pt x="12364" y="14140"/>
                </a:lnTo>
                <a:lnTo>
                  <a:pt x="4252" y="14140"/>
                </a:lnTo>
                <a:cubicBezTo>
                  <a:pt x="4027" y="14140"/>
                  <a:pt x="3833" y="14140"/>
                  <a:pt x="3673" y="14115"/>
                </a:cubicBezTo>
                <a:cubicBezTo>
                  <a:pt x="1773" y="13943"/>
                  <a:pt x="518" y="12836"/>
                  <a:pt x="196" y="11532"/>
                </a:cubicBezTo>
                <a:cubicBezTo>
                  <a:pt x="-126" y="9416"/>
                  <a:pt x="-29" y="6858"/>
                  <a:pt x="325" y="4644"/>
                </a:cubicBezTo>
                <a:cubicBezTo>
                  <a:pt x="743" y="2134"/>
                  <a:pt x="3833" y="215"/>
                  <a:pt x="6924" y="19"/>
                </a:cubicBezTo>
                <a:cubicBezTo>
                  <a:pt x="7278" y="-6"/>
                  <a:pt x="7503" y="-6"/>
                  <a:pt x="7825" y="19"/>
                </a:cubicBezTo>
                <a:cubicBezTo>
                  <a:pt x="8662" y="117"/>
                  <a:pt x="9209" y="584"/>
                  <a:pt x="9209" y="1199"/>
                </a:cubicBezTo>
                <a:lnTo>
                  <a:pt x="9209" y="5529"/>
                </a:lnTo>
                <a:lnTo>
                  <a:pt x="16484" y="5529"/>
                </a:lnTo>
                <a:cubicBezTo>
                  <a:pt x="17354" y="5529"/>
                  <a:pt x="17997" y="6071"/>
                  <a:pt x="17997" y="6686"/>
                </a:cubicBezTo>
                <a:lnTo>
                  <a:pt x="17997" y="6710"/>
                </a:lnTo>
                <a:lnTo>
                  <a:pt x="11366" y="6710"/>
                </a:lnTo>
                <a:lnTo>
                  <a:pt x="11366" y="7965"/>
                </a:lnTo>
                <a:lnTo>
                  <a:pt x="7632" y="7965"/>
                </a:lnTo>
                <a:cubicBezTo>
                  <a:pt x="6827" y="7965"/>
                  <a:pt x="6087" y="7424"/>
                  <a:pt x="6087" y="6784"/>
                </a:cubicBezTo>
                <a:lnTo>
                  <a:pt x="6087" y="3733"/>
                </a:lnTo>
                <a:cubicBezTo>
                  <a:pt x="6087" y="3512"/>
                  <a:pt x="5894" y="3389"/>
                  <a:pt x="5636" y="3389"/>
                </a:cubicBezTo>
                <a:cubicBezTo>
                  <a:pt x="5346" y="3389"/>
                  <a:pt x="5218" y="3512"/>
                  <a:pt x="5218" y="3733"/>
                </a:cubicBezTo>
                <a:lnTo>
                  <a:pt x="5218" y="6784"/>
                </a:lnTo>
                <a:cubicBezTo>
                  <a:pt x="5218" y="7817"/>
                  <a:pt x="6344" y="8678"/>
                  <a:pt x="7696" y="8678"/>
                </a:cubicBezTo>
                <a:lnTo>
                  <a:pt x="7535" y="8678"/>
                </a:lnTo>
                <a:lnTo>
                  <a:pt x="7535" y="10745"/>
                </a:lnTo>
                <a:lnTo>
                  <a:pt x="13780" y="10745"/>
                </a:lnTo>
                <a:cubicBezTo>
                  <a:pt x="14585" y="10745"/>
                  <a:pt x="15454" y="11114"/>
                  <a:pt x="15841" y="11753"/>
                </a:cubicBezTo>
                <a:lnTo>
                  <a:pt x="20991" y="18937"/>
                </a:lnTo>
                <a:cubicBezTo>
                  <a:pt x="21474" y="19798"/>
                  <a:pt x="20991" y="20831"/>
                  <a:pt x="19864" y="212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99" name="Shape 2937">
            <a:extLst>
              <a:ext uri="{FF2B5EF4-FFF2-40B4-BE49-F238E27FC236}">
                <a16:creationId xmlns:a16="http://schemas.microsoft.com/office/drawing/2014/main" id="{5B988C77-CFD8-49A8-935C-F2F8F1377540}"/>
              </a:ext>
            </a:extLst>
          </p:cNvPr>
          <p:cNvSpPr/>
          <p:nvPr/>
        </p:nvSpPr>
        <p:spPr>
          <a:xfrm>
            <a:off x="4687843" y="7624533"/>
            <a:ext cx="107888" cy="107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49"/>
                </a:moveTo>
                <a:cubicBezTo>
                  <a:pt x="21600" y="12804"/>
                  <a:pt x="21111" y="14465"/>
                  <a:pt x="20134" y="16224"/>
                </a:cubicBezTo>
                <a:cubicBezTo>
                  <a:pt x="19157" y="17984"/>
                  <a:pt x="17886" y="19254"/>
                  <a:pt x="16224" y="20232"/>
                </a:cubicBezTo>
                <a:cubicBezTo>
                  <a:pt x="14465" y="21307"/>
                  <a:pt x="12706" y="21600"/>
                  <a:pt x="10751" y="21600"/>
                </a:cubicBezTo>
                <a:cubicBezTo>
                  <a:pt x="8699" y="21600"/>
                  <a:pt x="7135" y="21307"/>
                  <a:pt x="5376" y="20232"/>
                </a:cubicBezTo>
                <a:cubicBezTo>
                  <a:pt x="3616" y="19254"/>
                  <a:pt x="2346" y="17984"/>
                  <a:pt x="1368" y="16224"/>
                </a:cubicBezTo>
                <a:cubicBezTo>
                  <a:pt x="293" y="14465"/>
                  <a:pt x="0" y="12901"/>
                  <a:pt x="0" y="10849"/>
                </a:cubicBezTo>
                <a:cubicBezTo>
                  <a:pt x="0" y="8894"/>
                  <a:pt x="293" y="7135"/>
                  <a:pt x="1368" y="5376"/>
                </a:cubicBezTo>
                <a:cubicBezTo>
                  <a:pt x="2346" y="3714"/>
                  <a:pt x="3616" y="2443"/>
                  <a:pt x="5376" y="1466"/>
                </a:cubicBezTo>
                <a:cubicBezTo>
                  <a:pt x="7135" y="489"/>
                  <a:pt x="8796" y="0"/>
                  <a:pt x="10751" y="0"/>
                </a:cubicBezTo>
                <a:cubicBezTo>
                  <a:pt x="12804" y="0"/>
                  <a:pt x="14465" y="489"/>
                  <a:pt x="16224" y="1466"/>
                </a:cubicBezTo>
                <a:cubicBezTo>
                  <a:pt x="17886" y="2443"/>
                  <a:pt x="19157" y="3714"/>
                  <a:pt x="20134" y="5376"/>
                </a:cubicBezTo>
                <a:cubicBezTo>
                  <a:pt x="21111" y="7135"/>
                  <a:pt x="21600" y="8796"/>
                  <a:pt x="21600" y="10849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>
              <a:cs typeface="Kalimati" panose="00000400000000000000" pitchFamily="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524BB69-3D2E-40FF-B4E2-2063E8F553CB}"/>
              </a:ext>
            </a:extLst>
          </p:cNvPr>
          <p:cNvSpPr txBox="1"/>
          <p:nvPr/>
        </p:nvSpPr>
        <p:spPr>
          <a:xfrm>
            <a:off x="5386426" y="7944965"/>
            <a:ext cx="7032639" cy="153204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रोजगार सेवा र सहायता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दक्ष र सक्षम जनशक्ति तयार गर्ने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विभिन्न </a:t>
            </a:r>
            <a:r>
              <a:rPr lang="ne-NP" sz="2400" dirty="0" err="1">
                <a:latin typeface="Preeti" pitchFamily="2" charset="0"/>
                <a:cs typeface="Kalimati" panose="00000400000000000000" pitchFamily="2"/>
              </a:rPr>
              <a:t>क्षेत्रगत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र </a:t>
            </a:r>
            <a:r>
              <a:rPr lang="ne-NP" sz="2400" dirty="0" err="1">
                <a:latin typeface="Preeti" pitchFamily="2" charset="0"/>
                <a:cs typeface="Kalimati" panose="00000400000000000000" pitchFamily="2"/>
              </a:rPr>
              <a:t>तहगत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समन्वय र सहकार्य स्थापना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आन्तरिक रोजगार सिर्जनाका लागि </a:t>
            </a:r>
            <a:r>
              <a:rPr lang="ne-NP" sz="2400" dirty="0" err="1">
                <a:latin typeface="Preeti" pitchFamily="2" charset="0"/>
                <a:cs typeface="Kalimati" panose="00000400000000000000" pitchFamily="2"/>
              </a:rPr>
              <a:t>नीतिगत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पहल</a:t>
            </a:r>
          </a:p>
        </p:txBody>
      </p:sp>
      <p:pic>
        <p:nvPicPr>
          <p:cNvPr id="38" name="Picture 2" descr="Image result for government of nepal logo">
            <a:extLst>
              <a:ext uri="{FF2B5EF4-FFF2-40B4-BE49-F238E27FC236}">
                <a16:creationId xmlns:a16="http://schemas.microsoft.com/office/drawing/2014/main" id="{1BA0C3BF-B143-4210-B2A4-16BA2A1E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DE1D989-5E31-49A8-A680-11899CAA1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97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BF9A3C54-B654-4723-BDA1-2774CA378821}"/>
              </a:ext>
            </a:extLst>
          </p:cNvPr>
          <p:cNvSpPr/>
          <p:nvPr/>
        </p:nvSpPr>
        <p:spPr>
          <a:xfrm>
            <a:off x="6858" y="87540"/>
            <a:ext cx="12997937" cy="67026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0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परिवर्तनको परिकल्पना</a:t>
            </a:r>
            <a:endParaRPr sz="40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069643-0316-4448-859F-591990FBD1C1}"/>
              </a:ext>
            </a:extLst>
          </p:cNvPr>
          <p:cNvSpPr/>
          <p:nvPr/>
        </p:nvSpPr>
        <p:spPr>
          <a:xfrm>
            <a:off x="244029" y="1997609"/>
            <a:ext cx="1828800" cy="1828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000" dirty="0">
                <a:solidFill>
                  <a:srgbClr val="FFFFFF"/>
                </a:solidFill>
                <a:latin typeface="Preeti" pitchFamily="2" charset="0"/>
                <a:cs typeface="Kalimati" panose="00000400000000000000" pitchFamily="2"/>
              </a:rPr>
              <a:t>पर्याप्त रोजगारीको अभाव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5AD33E-EF89-4C24-B3F3-47C90FC49C9A}"/>
              </a:ext>
            </a:extLst>
          </p:cNvPr>
          <p:cNvSpPr/>
          <p:nvPr/>
        </p:nvSpPr>
        <p:spPr>
          <a:xfrm>
            <a:off x="273899" y="3924808"/>
            <a:ext cx="1828800" cy="1828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000" dirty="0">
                <a:solidFill>
                  <a:srgbClr val="FFFFFF"/>
                </a:solidFill>
                <a:latin typeface="Preeti" pitchFamily="2" charset="0"/>
                <a:cs typeface="Kalimati" panose="00000400000000000000" pitchFamily="2"/>
              </a:rPr>
              <a:t>सीप तथा क्षमताको कमी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4C95B4-4C0B-45B3-A4F9-62DBEC4519FF}"/>
              </a:ext>
            </a:extLst>
          </p:cNvPr>
          <p:cNvSpPr/>
          <p:nvPr/>
        </p:nvSpPr>
        <p:spPr>
          <a:xfrm>
            <a:off x="234547" y="6021732"/>
            <a:ext cx="1828800" cy="1828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000" dirty="0" err="1">
                <a:solidFill>
                  <a:srgbClr val="FFFFFF"/>
                </a:solidFill>
                <a:latin typeface="Preeti" pitchFamily="2" charset="0"/>
                <a:cs typeface="Kalimati" panose="00000400000000000000" pitchFamily="2"/>
              </a:rPr>
              <a:t>कार्यक्रमहरु</a:t>
            </a:r>
            <a:r>
              <a:rPr lang="ne-NP" sz="2000" dirty="0">
                <a:solidFill>
                  <a:srgbClr val="FFFFFF"/>
                </a:solidFill>
                <a:latin typeface="Preeti" pitchFamily="2" charset="0"/>
                <a:cs typeface="Kalimati" panose="00000400000000000000" pitchFamily="2"/>
              </a:rPr>
              <a:t> बीच समन्वयको कमी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01B001-976F-49C8-B7A8-D4DF9705BB0B}"/>
              </a:ext>
            </a:extLst>
          </p:cNvPr>
          <p:cNvSpPr txBox="1"/>
          <p:nvPr/>
        </p:nvSpPr>
        <p:spPr>
          <a:xfrm>
            <a:off x="253555" y="1051592"/>
            <a:ext cx="1828800" cy="48560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समस्याहरु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D1DB91-571A-449C-B89F-3E0160AD1D34}"/>
              </a:ext>
            </a:extLst>
          </p:cNvPr>
          <p:cNvSpPr/>
          <p:nvPr/>
        </p:nvSpPr>
        <p:spPr>
          <a:xfrm>
            <a:off x="313156" y="8581788"/>
            <a:ext cx="1681849" cy="670268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000" dirty="0">
                <a:solidFill>
                  <a:srgbClr val="FFFFFF"/>
                </a:solidFill>
                <a:latin typeface="Preeti" pitchFamily="2" charset="0"/>
                <a:cs typeface="Kalimati" panose="00000400000000000000" pitchFamily="2"/>
              </a:rPr>
              <a:t>गरिबी र न्यून जीवनस्तर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98B57E-494B-41F6-9ECE-A3845B4BA7C8}"/>
              </a:ext>
            </a:extLst>
          </p:cNvPr>
          <p:cNvSpPr txBox="1"/>
          <p:nvPr/>
        </p:nvSpPr>
        <p:spPr>
          <a:xfrm>
            <a:off x="2539555" y="1095156"/>
            <a:ext cx="2511416" cy="42404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कार्यक्रमको अङ्ग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EE28AE-478D-44E5-8DB6-BF1937BDAAAD}"/>
              </a:ext>
            </a:extLst>
          </p:cNvPr>
          <p:cNvSpPr txBox="1"/>
          <p:nvPr/>
        </p:nvSpPr>
        <p:spPr>
          <a:xfrm>
            <a:off x="2539555" y="1897178"/>
            <a:ext cx="2511416" cy="159359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रोजगार सेवा </a:t>
            </a:r>
          </a:p>
          <a:p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(रोजगार सूचना, समन्वय, श्रमिकको आपूर्ति, न्यूनतम रोजगारी र  निर्वाह भत्ता)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47B0A6-FE71-421E-B97B-97255448B505}"/>
              </a:ext>
            </a:extLst>
          </p:cNvPr>
          <p:cNvSpPr txBox="1"/>
          <p:nvPr/>
        </p:nvSpPr>
        <p:spPr>
          <a:xfrm>
            <a:off x="2509453" y="4124058"/>
            <a:ext cx="2511416" cy="159359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क्षमता </a:t>
            </a:r>
            <a:r>
              <a:rPr lang="ne-NP" sz="2000" b="1" dirty="0" err="1">
                <a:latin typeface="Preeti" pitchFamily="2" charset="0"/>
                <a:cs typeface="Kalimati" panose="00000400000000000000" pitchFamily="2"/>
              </a:rPr>
              <a:t>बिकास</a:t>
            </a:r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        (व्यावसायिक,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सीपमूलक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तथा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स्वरोजगारमूलक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तालिम एवम् अभिमुखीकरण)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A431AF-613E-4797-84D1-2A3754055908}"/>
              </a:ext>
            </a:extLst>
          </p:cNvPr>
          <p:cNvSpPr txBox="1"/>
          <p:nvPr/>
        </p:nvSpPr>
        <p:spPr>
          <a:xfrm>
            <a:off x="2539555" y="6093562"/>
            <a:ext cx="2511416" cy="19013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रोजगारी सिर्जनाका लागि समन्वय तथा संयोजन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   (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अन्तरतह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र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अन्तरनिकाय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समन्वय, संयोजन, सञ्चार र </a:t>
            </a:r>
            <a:r>
              <a:rPr lang="ne-NP" sz="2000" dirty="0" err="1">
                <a:latin typeface="Preeti" pitchFamily="2" charset="0"/>
                <a:cs typeface="Kalimati" panose="00000400000000000000" pitchFamily="2"/>
              </a:rPr>
              <a:t>नीतिगत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 सुधार)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3CD3A0-AAC2-4DC4-A09E-068E601FF4BA}"/>
              </a:ext>
            </a:extLst>
          </p:cNvPr>
          <p:cNvSpPr txBox="1"/>
          <p:nvPr/>
        </p:nvSpPr>
        <p:spPr>
          <a:xfrm>
            <a:off x="5508171" y="1079115"/>
            <a:ext cx="2511416" cy="42404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परिणाम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E81B96-A781-4B94-A0FA-64F436239D88}"/>
              </a:ext>
            </a:extLst>
          </p:cNvPr>
          <p:cNvSpPr txBox="1"/>
          <p:nvPr/>
        </p:nvSpPr>
        <p:spPr>
          <a:xfrm>
            <a:off x="8796102" y="1064379"/>
            <a:ext cx="2511416" cy="48560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उपलव्धी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33" name="Text Box 54">
            <a:extLst>
              <a:ext uri="{FF2B5EF4-FFF2-40B4-BE49-F238E27FC236}">
                <a16:creationId xmlns:a16="http://schemas.microsoft.com/office/drawing/2014/main" id="{ECF6238A-1872-4436-81A9-C24637B2011C}"/>
              </a:ext>
            </a:extLst>
          </p:cNvPr>
          <p:cNvSpPr txBox="1"/>
          <p:nvPr/>
        </p:nvSpPr>
        <p:spPr>
          <a:xfrm>
            <a:off x="5508171" y="1785025"/>
            <a:ext cx="2511416" cy="181790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रोजगारी र सामाजिक सुरक्षाको पहुँच </a:t>
            </a:r>
            <a:r>
              <a:rPr lang="ne-NP" sz="28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बृद्धि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4" name="Text Box 55">
            <a:extLst>
              <a:ext uri="{FF2B5EF4-FFF2-40B4-BE49-F238E27FC236}">
                <a16:creationId xmlns:a16="http://schemas.microsoft.com/office/drawing/2014/main" id="{ED76358D-3659-495C-BFCD-D52FD394DF54}"/>
              </a:ext>
            </a:extLst>
          </p:cNvPr>
          <p:cNvSpPr txBox="1"/>
          <p:nvPr/>
        </p:nvSpPr>
        <p:spPr>
          <a:xfrm>
            <a:off x="5565656" y="3938012"/>
            <a:ext cx="2511416" cy="159219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बेरोजगार व्यक्तिको   सीप र क्षमतामा वृद्धि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5" name="Text Box 56">
            <a:extLst>
              <a:ext uri="{FF2B5EF4-FFF2-40B4-BE49-F238E27FC236}">
                <a16:creationId xmlns:a16="http://schemas.microsoft.com/office/drawing/2014/main" id="{A7773CB0-30ED-4C6C-AA83-BCA6276496F4}"/>
              </a:ext>
            </a:extLst>
          </p:cNvPr>
          <p:cNvSpPr txBox="1"/>
          <p:nvPr/>
        </p:nvSpPr>
        <p:spPr>
          <a:xfrm>
            <a:off x="5530294" y="5790369"/>
            <a:ext cx="2511416" cy="217468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रोजगारी सिर्जनामा समन्वय र सहकार्यमा </a:t>
            </a:r>
            <a:r>
              <a:rPr lang="ne-NP" sz="28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अभिबृद्धि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DFD15E25-F970-43F0-869E-BACA8A346EC0}"/>
              </a:ext>
            </a:extLst>
          </p:cNvPr>
          <p:cNvSpPr txBox="1"/>
          <p:nvPr/>
        </p:nvSpPr>
        <p:spPr>
          <a:xfrm>
            <a:off x="8827036" y="2016442"/>
            <a:ext cx="2571510" cy="213239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>
                <a:solidFill>
                  <a:srgbClr val="FFFFFF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उत्पादनशील </a:t>
            </a:r>
          </a:p>
          <a:p>
            <a:r>
              <a:rPr lang="ne-NP" sz="2800" dirty="0">
                <a:solidFill>
                  <a:srgbClr val="FFFFFF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रोजगारीका अवसरमा </a:t>
            </a:r>
            <a:r>
              <a:rPr lang="ne-NP" sz="2800" dirty="0" err="1">
                <a:solidFill>
                  <a:srgbClr val="FFFFFF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बृद्धि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7" name="Text Box 1">
            <a:extLst>
              <a:ext uri="{FF2B5EF4-FFF2-40B4-BE49-F238E27FC236}">
                <a16:creationId xmlns:a16="http://schemas.microsoft.com/office/drawing/2014/main" id="{ED1ACBC1-E296-4402-AE41-D44C67B977B7}"/>
              </a:ext>
            </a:extLst>
          </p:cNvPr>
          <p:cNvSpPr txBox="1"/>
          <p:nvPr/>
        </p:nvSpPr>
        <p:spPr>
          <a:xfrm>
            <a:off x="8892753" y="5315286"/>
            <a:ext cx="2526951" cy="242187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न्यूनतम रोजगारीको </a:t>
            </a:r>
            <a:r>
              <a:rPr lang="ne-NP" sz="2800" dirty="0" err="1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सुनिश्चितता</a:t>
            </a:r>
            <a:r>
              <a:rPr lang="ne-NP" sz="28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मार्फत सामाजिक सुरक्षाको प्रवर्धन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0AC70A-DB16-404B-A103-3CC0FD721383}"/>
              </a:ext>
            </a:extLst>
          </p:cNvPr>
          <p:cNvCxnSpPr/>
          <p:nvPr/>
        </p:nvCxnSpPr>
        <p:spPr>
          <a:xfrm flipV="1">
            <a:off x="87084" y="2634342"/>
            <a:ext cx="0" cy="44075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079FD25-D094-4402-ABD2-213B5BD14CDA}"/>
              </a:ext>
            </a:extLst>
          </p:cNvPr>
          <p:cNvCxnSpPr/>
          <p:nvPr/>
        </p:nvCxnSpPr>
        <p:spPr>
          <a:xfrm>
            <a:off x="87084" y="2634342"/>
            <a:ext cx="166470" cy="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Arrow: Down 39">
            <a:extLst>
              <a:ext uri="{FF2B5EF4-FFF2-40B4-BE49-F238E27FC236}">
                <a16:creationId xmlns:a16="http://schemas.microsoft.com/office/drawing/2014/main" id="{C731A93E-A574-422B-B5DB-BBFCF8A1D0C9}"/>
              </a:ext>
            </a:extLst>
          </p:cNvPr>
          <p:cNvSpPr/>
          <p:nvPr/>
        </p:nvSpPr>
        <p:spPr>
          <a:xfrm>
            <a:off x="676224" y="7926315"/>
            <a:ext cx="933450" cy="481686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62E942-D556-4C34-923F-02FEBF152E42}"/>
              </a:ext>
            </a:extLst>
          </p:cNvPr>
          <p:cNvCxnSpPr>
            <a:cxnSpLocks/>
          </p:cNvCxnSpPr>
          <p:nvPr/>
        </p:nvCxnSpPr>
        <p:spPr>
          <a:xfrm>
            <a:off x="2320479" y="1018213"/>
            <a:ext cx="0" cy="7207557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95F792F-5B43-4435-A259-D58F74D09C50}"/>
              </a:ext>
            </a:extLst>
          </p:cNvPr>
          <p:cNvCxnSpPr>
            <a:cxnSpLocks/>
          </p:cNvCxnSpPr>
          <p:nvPr/>
        </p:nvCxnSpPr>
        <p:spPr>
          <a:xfrm>
            <a:off x="5368479" y="999163"/>
            <a:ext cx="0" cy="7226607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4A7E51F-41A1-4606-B1C1-C5FE9D807BEC}"/>
              </a:ext>
            </a:extLst>
          </p:cNvPr>
          <p:cNvCxnSpPr>
            <a:cxnSpLocks/>
          </p:cNvCxnSpPr>
          <p:nvPr/>
        </p:nvCxnSpPr>
        <p:spPr>
          <a:xfrm>
            <a:off x="8264079" y="1056313"/>
            <a:ext cx="0" cy="7169457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BFEF1D94-3D54-43B6-BFC3-7F5A8C42B421}"/>
              </a:ext>
            </a:extLst>
          </p:cNvPr>
          <p:cNvSpPr/>
          <p:nvPr/>
        </p:nvSpPr>
        <p:spPr>
          <a:xfrm>
            <a:off x="2082354" y="2318067"/>
            <a:ext cx="457201" cy="72007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67D53C7-657C-4510-9DD9-4E2F51B9CCB9}"/>
              </a:ext>
            </a:extLst>
          </p:cNvPr>
          <p:cNvSpPr/>
          <p:nvPr/>
        </p:nvSpPr>
        <p:spPr>
          <a:xfrm>
            <a:off x="2082354" y="4355746"/>
            <a:ext cx="457201" cy="72007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27230A22-8869-4652-8124-0C7FFCAA6510}"/>
              </a:ext>
            </a:extLst>
          </p:cNvPr>
          <p:cNvSpPr/>
          <p:nvPr/>
        </p:nvSpPr>
        <p:spPr>
          <a:xfrm>
            <a:off x="2066463" y="6803103"/>
            <a:ext cx="457201" cy="72007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71448DF1-8C45-4030-ADC9-2F683BE50269}"/>
              </a:ext>
            </a:extLst>
          </p:cNvPr>
          <p:cNvSpPr/>
          <p:nvPr/>
        </p:nvSpPr>
        <p:spPr>
          <a:xfrm>
            <a:off x="5041445" y="2164483"/>
            <a:ext cx="457201" cy="72007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30CC20FF-F8E3-42F4-BFF3-51EB31D6EACA}"/>
              </a:ext>
            </a:extLst>
          </p:cNvPr>
          <p:cNvSpPr/>
          <p:nvPr/>
        </p:nvSpPr>
        <p:spPr>
          <a:xfrm>
            <a:off x="5066861" y="4336611"/>
            <a:ext cx="457201" cy="72007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4A449B3C-3779-485C-95DD-1B60FEA7D8A1}"/>
              </a:ext>
            </a:extLst>
          </p:cNvPr>
          <p:cNvSpPr/>
          <p:nvPr/>
        </p:nvSpPr>
        <p:spPr>
          <a:xfrm>
            <a:off x="5066861" y="6576095"/>
            <a:ext cx="457201" cy="72007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444FFD-D764-4A28-8D8A-C247775D5498}"/>
              </a:ext>
            </a:extLst>
          </p:cNvPr>
          <p:cNvSpPr txBox="1"/>
          <p:nvPr/>
        </p:nvSpPr>
        <p:spPr>
          <a:xfrm>
            <a:off x="2263417" y="8322099"/>
            <a:ext cx="5974036" cy="11627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1800" dirty="0">
                <a:latin typeface="Preeti" pitchFamily="2" charset="0"/>
                <a:cs typeface="Kalimati" panose="00000400000000000000" pitchFamily="2"/>
              </a:rPr>
              <a:t>रोजगारीका लागि सहायता, सीप तथा तालिम । </a:t>
            </a:r>
            <a:r>
              <a:rPr lang="ne-NP" sz="1800" dirty="0" err="1">
                <a:latin typeface="Preeti" pitchFamily="2" charset="0"/>
                <a:cs typeface="Kalimati" panose="00000400000000000000" pitchFamily="2"/>
              </a:rPr>
              <a:t>स्वरोजगारका</a:t>
            </a:r>
            <a:r>
              <a:rPr lang="ne-NP" sz="1800" dirty="0">
                <a:latin typeface="Preeti" pitchFamily="2" charset="0"/>
                <a:cs typeface="Kalimati" panose="00000400000000000000" pitchFamily="2"/>
              </a:rPr>
              <a:t> लागि प्रोत्साहन, थप रोजगारीको सृजना, सरकारी, निजी तथा गैरसरकारी </a:t>
            </a:r>
            <a:r>
              <a:rPr lang="ne-NP" sz="1800" dirty="0" err="1">
                <a:latin typeface="Preeti" pitchFamily="2" charset="0"/>
                <a:cs typeface="Kalimati" panose="00000400000000000000" pitchFamily="2"/>
              </a:rPr>
              <a:t>संस्थाहरु</a:t>
            </a:r>
            <a:r>
              <a:rPr lang="ne-NP" sz="1800" dirty="0">
                <a:latin typeface="Preeti" pitchFamily="2" charset="0"/>
                <a:cs typeface="Kalimati" panose="00000400000000000000" pitchFamily="2"/>
              </a:rPr>
              <a:t> बीच समन्वय र रोजगारी सिर्जनाको एकीकृत प्रयास ।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D7E58C-AA09-4A63-AA98-4949A2D31A53}"/>
              </a:ext>
            </a:extLst>
          </p:cNvPr>
          <p:cNvSpPr txBox="1"/>
          <p:nvPr/>
        </p:nvSpPr>
        <p:spPr>
          <a:xfrm>
            <a:off x="8854155" y="8467598"/>
            <a:ext cx="2973388" cy="885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1800" dirty="0">
                <a:latin typeface="Preeti" pitchFamily="2" charset="0"/>
                <a:cs typeface="Kalimati" panose="00000400000000000000" pitchFamily="2"/>
              </a:rPr>
              <a:t>बेरोजगार </a:t>
            </a:r>
            <a:r>
              <a:rPr lang="ne-NP" sz="1800" dirty="0" err="1">
                <a:latin typeface="Preeti" pitchFamily="2" charset="0"/>
                <a:cs typeface="Kalimati" panose="00000400000000000000" pitchFamily="2"/>
              </a:rPr>
              <a:t>व्यक्तिहरुको</a:t>
            </a:r>
            <a:r>
              <a:rPr lang="ne-NP" sz="1800" dirty="0">
                <a:latin typeface="Preeti" pitchFamily="2" charset="0"/>
                <a:cs typeface="Kalimati" panose="00000400000000000000" pitchFamily="2"/>
              </a:rPr>
              <a:t> सीप तथा </a:t>
            </a:r>
            <a:r>
              <a:rPr lang="ne-NP" sz="1800" dirty="0" err="1">
                <a:latin typeface="Preeti" pitchFamily="2" charset="0"/>
                <a:cs typeface="Kalimati" panose="00000400000000000000" pitchFamily="2"/>
              </a:rPr>
              <a:t>उद्यमशीलता</a:t>
            </a:r>
            <a:r>
              <a:rPr lang="ne-NP" sz="18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1800" dirty="0" err="1">
                <a:latin typeface="Preeti" pitchFamily="2" charset="0"/>
                <a:cs typeface="Kalimati" panose="00000400000000000000" pitchFamily="2"/>
              </a:rPr>
              <a:t>अभिबृ</a:t>
            </a:r>
            <a:r>
              <a:rPr lang="ne-NP" sz="18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द्धि</a:t>
            </a:r>
            <a:r>
              <a:rPr lang="ne-NP" sz="1800" dirty="0">
                <a:latin typeface="Preeti" pitchFamily="2" charset="0"/>
                <a:cs typeface="Kalimati" panose="00000400000000000000" pitchFamily="2"/>
              </a:rPr>
              <a:t> र गरिबी तथा </a:t>
            </a:r>
            <a:r>
              <a:rPr lang="ne-NP" sz="1800" dirty="0" err="1">
                <a:latin typeface="Preeti" pitchFamily="2" charset="0"/>
                <a:cs typeface="Kalimati" panose="00000400000000000000" pitchFamily="2"/>
              </a:rPr>
              <a:t>जोखिमताबाट</a:t>
            </a:r>
            <a:r>
              <a:rPr lang="ne-NP" sz="1800" dirty="0">
                <a:latin typeface="Preeti" pitchFamily="2" charset="0"/>
                <a:cs typeface="Kalimati" panose="00000400000000000000" pitchFamily="2"/>
              </a:rPr>
              <a:t> सुरक्षा ।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88DFC7F-FEC1-47C6-87DD-BA79CFAF640A}"/>
              </a:ext>
            </a:extLst>
          </p:cNvPr>
          <p:cNvCxnSpPr>
            <a:cxnSpLocks/>
          </p:cNvCxnSpPr>
          <p:nvPr/>
        </p:nvCxnSpPr>
        <p:spPr>
          <a:xfrm>
            <a:off x="8043246" y="4418929"/>
            <a:ext cx="441666" cy="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1BA81D3-0700-4CD3-A730-387429A1E363}"/>
              </a:ext>
            </a:extLst>
          </p:cNvPr>
          <p:cNvCxnSpPr/>
          <p:nvPr/>
        </p:nvCxnSpPr>
        <p:spPr>
          <a:xfrm>
            <a:off x="8484912" y="2626932"/>
            <a:ext cx="0" cy="3722915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2EB5406-75D2-493F-97DE-7167D55CD8DB}"/>
              </a:ext>
            </a:extLst>
          </p:cNvPr>
          <p:cNvCxnSpPr>
            <a:cxnSpLocks/>
          </p:cNvCxnSpPr>
          <p:nvPr/>
        </p:nvCxnSpPr>
        <p:spPr>
          <a:xfrm>
            <a:off x="8019588" y="2634342"/>
            <a:ext cx="776514" cy="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8DF3481-BF28-43F2-8A49-59661766F2C3}"/>
              </a:ext>
            </a:extLst>
          </p:cNvPr>
          <p:cNvCxnSpPr>
            <a:cxnSpLocks/>
          </p:cNvCxnSpPr>
          <p:nvPr/>
        </p:nvCxnSpPr>
        <p:spPr>
          <a:xfrm>
            <a:off x="8061324" y="6349847"/>
            <a:ext cx="792831" cy="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5FB4165D-577D-4BF2-8FD1-CFB1B2C5EF48}"/>
              </a:ext>
            </a:extLst>
          </p:cNvPr>
          <p:cNvSpPr/>
          <p:nvPr/>
        </p:nvSpPr>
        <p:spPr>
          <a:xfrm rot="5400000">
            <a:off x="9427351" y="4879456"/>
            <a:ext cx="6123153" cy="4240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गरिवी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न्यूनीकरण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र जीवनस्तरमा सुधार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075C7FA-C3A8-4E9B-862A-296B450A2D97}"/>
              </a:ext>
            </a:extLst>
          </p:cNvPr>
          <p:cNvSpPr/>
          <p:nvPr/>
        </p:nvSpPr>
        <p:spPr>
          <a:xfrm>
            <a:off x="11601450" y="2763165"/>
            <a:ext cx="607666" cy="720075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E2DBA9B5-195A-4688-9EE3-779600533F49}"/>
              </a:ext>
            </a:extLst>
          </p:cNvPr>
          <p:cNvSpPr/>
          <p:nvPr/>
        </p:nvSpPr>
        <p:spPr>
          <a:xfrm>
            <a:off x="11570860" y="5999690"/>
            <a:ext cx="607666" cy="720075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60" name="Arrow: Left 59">
            <a:extLst>
              <a:ext uri="{FF2B5EF4-FFF2-40B4-BE49-F238E27FC236}">
                <a16:creationId xmlns:a16="http://schemas.microsoft.com/office/drawing/2014/main" id="{D5BECECD-87BB-4C3C-AE05-77DEBAAFE808}"/>
              </a:ext>
            </a:extLst>
          </p:cNvPr>
          <p:cNvSpPr/>
          <p:nvPr/>
        </p:nvSpPr>
        <p:spPr>
          <a:xfrm rot="16200000">
            <a:off x="3702649" y="7795703"/>
            <a:ext cx="283661" cy="720075"/>
          </a:xfrm>
          <a:prstGeom prst="lef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6CAD658-5DDA-433F-B470-9AD6C020E286}"/>
              </a:ext>
            </a:extLst>
          </p:cNvPr>
          <p:cNvCxnSpPr/>
          <p:nvPr/>
        </p:nvCxnSpPr>
        <p:spPr>
          <a:xfrm>
            <a:off x="79830" y="4621538"/>
            <a:ext cx="166470" cy="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9CE555D-90F6-49B7-91F0-5242ABF5A890}"/>
              </a:ext>
            </a:extLst>
          </p:cNvPr>
          <p:cNvCxnSpPr/>
          <p:nvPr/>
        </p:nvCxnSpPr>
        <p:spPr>
          <a:xfrm>
            <a:off x="72574" y="7032171"/>
            <a:ext cx="166470" cy="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Arrow: Left 62">
            <a:extLst>
              <a:ext uri="{FF2B5EF4-FFF2-40B4-BE49-F238E27FC236}">
                <a16:creationId xmlns:a16="http://schemas.microsoft.com/office/drawing/2014/main" id="{2ED88459-050D-4970-84C1-FA591D9699B5}"/>
              </a:ext>
            </a:extLst>
          </p:cNvPr>
          <p:cNvSpPr/>
          <p:nvPr/>
        </p:nvSpPr>
        <p:spPr>
          <a:xfrm rot="16200000">
            <a:off x="10053904" y="7695935"/>
            <a:ext cx="283661" cy="720075"/>
          </a:xfrm>
          <a:prstGeom prst="lef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9470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1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1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1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2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3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4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5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5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5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5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5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55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5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5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5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55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55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550"/>
                            </p:stCondLst>
                            <p:childTnLst>
                              <p:par>
                                <p:cTn id="1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550"/>
                            </p:stCondLst>
                            <p:childTnLst>
                              <p:par>
                                <p:cTn id="1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455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550"/>
                            </p:stCondLst>
                            <p:childTnLst>
                              <p:par>
                                <p:cTn id="1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550"/>
                            </p:stCondLst>
                            <p:childTnLst>
                              <p:par>
                                <p:cTn id="1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550"/>
                            </p:stCondLst>
                            <p:childTnLst>
                              <p:par>
                                <p:cTn id="1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550"/>
                            </p:stCondLst>
                            <p:childTnLst>
                              <p:par>
                                <p:cTn id="1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7" grpId="0" animBg="1"/>
      <p:bldP spid="58" grpId="0" animBg="1"/>
      <p:bldP spid="59" grpId="0" animBg="1"/>
      <p:bldP spid="60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0224F26B-1695-4262-912F-F77218248D3F}"/>
              </a:ext>
            </a:extLst>
          </p:cNvPr>
          <p:cNvSpPr/>
          <p:nvPr/>
        </p:nvSpPr>
        <p:spPr>
          <a:xfrm>
            <a:off x="2049390" y="451542"/>
            <a:ext cx="9144000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परामर्श, निर्देशन तथा समन्वय </a:t>
            </a:r>
            <a:r>
              <a:rPr lang="ne-NP" sz="4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संयन्त्रहरु</a:t>
            </a:r>
            <a:endParaRPr lang="ne-NP" sz="4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ABDE30-F803-47E3-98D7-3100717A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80" y="2577408"/>
            <a:ext cx="11903220" cy="67246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संघीय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निर्देशक समिति (मा. श्रम, रोजगार तथा सामाजिक सुरक्षा मन्त्रीज्यूको अध्यक्षतामा)</a:t>
            </a:r>
          </a:p>
          <a:p>
            <a:pPr>
              <a:buFont typeface="Arial" pitchFamily="34" charset="0"/>
              <a:buChar char="•"/>
            </a:pPr>
            <a:r>
              <a:rPr lang="ne-NP" dirty="0">
                <a:latin typeface="Preeti" pitchFamily="2" charset="0"/>
                <a:cs typeface="Kalimati" panose="00000400000000000000" pitchFamily="2"/>
              </a:rPr>
              <a:t>प्रदेश निर्देशक समिति (मा. सामाजिक विकास मन्त्रीज्यूको अध्यक्षतामा)</a:t>
            </a:r>
          </a:p>
          <a:p>
            <a:pPr>
              <a:buFont typeface="Arial" pitchFamily="34" charset="0"/>
              <a:buChar char="•"/>
            </a:pPr>
            <a:r>
              <a:rPr lang="ne-NP" dirty="0">
                <a:latin typeface="Preeti" pitchFamily="2" charset="0"/>
                <a:cs typeface="Kalimati" panose="00000400000000000000" pitchFamily="2"/>
              </a:rPr>
              <a:t>जिल्ला समन्वय समिति</a:t>
            </a:r>
          </a:p>
          <a:p>
            <a:pPr>
              <a:buFont typeface="Arial" pitchFamily="34" charset="0"/>
              <a:buChar char="•"/>
            </a:pPr>
            <a:r>
              <a:rPr lang="ne-NP" dirty="0">
                <a:latin typeface="Preeti" pitchFamily="2" charset="0"/>
                <a:cs typeface="Kalimati" panose="00000400000000000000" pitchFamily="2"/>
              </a:rPr>
              <a:t>स्थानीय निर्देशक समिति (अध्यक्ष वा प्रमुखको अध्यक्षतामा)</a:t>
            </a:r>
          </a:p>
          <a:p>
            <a:pPr>
              <a:buFont typeface="Arial" pitchFamily="34" charset="0"/>
              <a:buChar char="•"/>
            </a:pPr>
            <a:r>
              <a:rPr lang="ne-NP" dirty="0">
                <a:latin typeface="Preeti" pitchFamily="2" charset="0"/>
                <a:cs typeface="Kalimati" panose="00000400000000000000" pitchFamily="2"/>
              </a:rPr>
              <a:t>रोजगार </a:t>
            </a: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सम्बाद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मञ्चहरु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(</a:t>
            </a: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संघ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, प्रदेश र स्थानीय तहमा)</a:t>
            </a:r>
          </a:p>
          <a:p>
            <a:pPr>
              <a:buFont typeface="Arial" pitchFamily="34" charset="0"/>
              <a:buChar char="•"/>
            </a:pPr>
            <a:r>
              <a:rPr lang="ne-NP" dirty="0">
                <a:latin typeface="Preeti" pitchFamily="2" charset="0"/>
                <a:cs typeface="Kalimati" panose="00000400000000000000" pitchFamily="2"/>
              </a:rPr>
              <a:t>विज्ञ </a:t>
            </a: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समूहहरु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</a:t>
            </a:r>
            <a:endParaRPr lang="en-US" dirty="0"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8" name="Picture 2" descr="Image result for government of nepal logo">
            <a:extLst>
              <a:ext uri="{FF2B5EF4-FFF2-40B4-BE49-F238E27FC236}">
                <a16:creationId xmlns:a16="http://schemas.microsoft.com/office/drawing/2014/main" id="{45AA8BF0-15E8-4001-9BA0-B00863BC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0E6A9B-EF9A-48E0-A394-16B48BD5C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BF9A3C54-B654-4723-BDA1-2774CA378821}"/>
              </a:ext>
            </a:extLst>
          </p:cNvPr>
          <p:cNvSpPr/>
          <p:nvPr/>
        </p:nvSpPr>
        <p:spPr>
          <a:xfrm>
            <a:off x="2048388" y="533156"/>
            <a:ext cx="9144000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कार्यक्रममा </a:t>
            </a:r>
            <a:r>
              <a:rPr lang="ne-NP" sz="4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तहगत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जिम्मेवारी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9DB7B-20FC-4254-8D77-929C32130277}"/>
              </a:ext>
            </a:extLst>
          </p:cNvPr>
          <p:cNvSpPr txBox="1"/>
          <p:nvPr/>
        </p:nvSpPr>
        <p:spPr>
          <a:xfrm>
            <a:off x="451402" y="2152245"/>
            <a:ext cx="3737113" cy="547158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32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गाँउ</a:t>
            </a:r>
            <a:r>
              <a:rPr lang="ne-NP" sz="32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तथा </a:t>
            </a:r>
            <a:r>
              <a:rPr lang="ne-NP" sz="32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वस्ती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01A926-9876-4D5F-A003-CD5DB64DA2FE}"/>
              </a:ext>
            </a:extLst>
          </p:cNvPr>
          <p:cNvSpPr txBox="1"/>
          <p:nvPr/>
        </p:nvSpPr>
        <p:spPr>
          <a:xfrm>
            <a:off x="451401" y="3401995"/>
            <a:ext cx="3737113" cy="547158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000">
                <a:solidFill>
                  <a:schemeClr val="bg1"/>
                </a:solidFill>
                <a:latin typeface="Arial "/>
              </a:defRPr>
            </a:lvl1pPr>
          </a:lstStyle>
          <a:p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वडा</a:t>
            </a:r>
            <a:endParaRPr lang="en-US" sz="32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9017C1-D8C9-4C80-91AA-C961CBF9940D}"/>
              </a:ext>
            </a:extLst>
          </p:cNvPr>
          <p:cNvSpPr txBox="1"/>
          <p:nvPr/>
        </p:nvSpPr>
        <p:spPr>
          <a:xfrm>
            <a:off x="451400" y="4717440"/>
            <a:ext cx="3737113" cy="547158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000">
                <a:solidFill>
                  <a:schemeClr val="bg1"/>
                </a:solidFill>
                <a:latin typeface="Arial "/>
              </a:defRPr>
            </a:lvl1pPr>
          </a:lstStyle>
          <a:p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गाँउ</a:t>
            </a: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 । नगरपालिका </a:t>
            </a:r>
            <a:endParaRPr lang="en-US" sz="32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4E500E-AD1C-459C-898B-55037C1CEDDD}"/>
              </a:ext>
            </a:extLst>
          </p:cNvPr>
          <p:cNvSpPr txBox="1"/>
          <p:nvPr/>
        </p:nvSpPr>
        <p:spPr>
          <a:xfrm>
            <a:off x="451402" y="6219396"/>
            <a:ext cx="3737113" cy="485602"/>
          </a:xfrm>
          <a:prstGeom prst="rect">
            <a:avLst/>
          </a:prstGeom>
          <a:solidFill>
            <a:schemeClr val="accent5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000">
                <a:solidFill>
                  <a:schemeClr val="bg1"/>
                </a:solidFill>
                <a:latin typeface="Arial "/>
              </a:defRPr>
            </a:lvl1pPr>
          </a:lstStyle>
          <a:p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जिल्ला समन्वय समिति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0E4FA3-8888-4926-99D1-590664962469}"/>
              </a:ext>
            </a:extLst>
          </p:cNvPr>
          <p:cNvSpPr txBox="1"/>
          <p:nvPr/>
        </p:nvSpPr>
        <p:spPr>
          <a:xfrm>
            <a:off x="451402" y="7400685"/>
            <a:ext cx="3737113" cy="485602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000">
                <a:solidFill>
                  <a:schemeClr val="bg1"/>
                </a:solidFill>
                <a:latin typeface="Arial "/>
              </a:defRPr>
            </a:lvl1pPr>
          </a:lstStyle>
          <a:p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प्रदेश 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3DDE71-8695-421E-BFBA-39FD4E655C65}"/>
              </a:ext>
            </a:extLst>
          </p:cNvPr>
          <p:cNvSpPr txBox="1"/>
          <p:nvPr/>
        </p:nvSpPr>
        <p:spPr>
          <a:xfrm>
            <a:off x="451402" y="8642130"/>
            <a:ext cx="3737113" cy="485602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000">
                <a:solidFill>
                  <a:schemeClr val="bg1"/>
                </a:solidFill>
                <a:latin typeface="Arial "/>
              </a:defRPr>
            </a:lvl1pPr>
          </a:lstStyle>
          <a:p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संघ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AC98C-B0E5-4262-98DE-2FACBECF2729}"/>
              </a:ext>
            </a:extLst>
          </p:cNvPr>
          <p:cNvSpPr txBox="1"/>
          <p:nvPr/>
        </p:nvSpPr>
        <p:spPr>
          <a:xfrm>
            <a:off x="4617000" y="2174128"/>
            <a:ext cx="8184603" cy="485602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सामाजिक परिचालन तथा सञ्चार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EE3F07-480B-44CD-A38E-A70E9B5B3700}"/>
              </a:ext>
            </a:extLst>
          </p:cNvPr>
          <p:cNvSpPr txBox="1"/>
          <p:nvPr/>
        </p:nvSpPr>
        <p:spPr>
          <a:xfrm>
            <a:off x="4729369" y="3226023"/>
            <a:ext cx="8053184" cy="916490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आवेदनको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संकलन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तथा लक्षित वर्गको छनौटमा सहायता, सञ्चार अभियान, सामाजिक परिचालन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65102C-1981-4EDC-8C89-7A60EDCB68C5}"/>
              </a:ext>
            </a:extLst>
          </p:cNvPr>
          <p:cNvSpPr txBox="1"/>
          <p:nvPr/>
        </p:nvSpPr>
        <p:spPr>
          <a:xfrm>
            <a:off x="4748419" y="4534011"/>
            <a:ext cx="8053184" cy="1347377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आवेदनको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पञ्जिकरण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, स्थानीय रोजगारीको अवस्थाको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आंकलन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, आयोजना सञ्चालन, अनुगमन तथा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मुल्याङ्कन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, निर्वाह भत्ताको भुक्तानी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4F1958-5A81-40F5-ACD0-67089C088772}"/>
              </a:ext>
            </a:extLst>
          </p:cNvPr>
          <p:cNvSpPr txBox="1"/>
          <p:nvPr/>
        </p:nvSpPr>
        <p:spPr>
          <a:xfrm>
            <a:off x="4748415" y="6211331"/>
            <a:ext cx="8034138" cy="485602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सहजीकरण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, समन्वय र अनुगमन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4EB825-028F-4C1A-A55B-7C182BC39958}"/>
              </a:ext>
            </a:extLst>
          </p:cNvPr>
          <p:cNvSpPr txBox="1"/>
          <p:nvPr/>
        </p:nvSpPr>
        <p:spPr>
          <a:xfrm>
            <a:off x="4706452" y="7103788"/>
            <a:ext cx="8095151" cy="916490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प्रदेशको नीति, समन्वय, सहकार्य तथा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सहजीकरण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, सहयोग 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F99141-D07C-4E22-9A62-0DCF102AFEAE}"/>
              </a:ext>
            </a:extLst>
          </p:cNvPr>
          <p:cNvSpPr txBox="1"/>
          <p:nvPr/>
        </p:nvSpPr>
        <p:spPr>
          <a:xfrm>
            <a:off x="4706451" y="8426685"/>
            <a:ext cx="8076102" cy="916490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नीति, नियमन, अनुगमन,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मुल्यांकन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,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अध्यन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, बजेट, क्षमता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अभिबृद्धि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, निर्देशन तथा अन्य </a:t>
            </a:r>
            <a:endParaRPr lang="en-US" sz="2400" dirty="0">
              <a:latin typeface="Arial "/>
              <a:cs typeface="Kalimati" panose="00000400000000000000" pitchFamily="2"/>
            </a:endParaRPr>
          </a:p>
        </p:txBody>
      </p:sp>
      <p:pic>
        <p:nvPicPr>
          <p:cNvPr id="29" name="Picture 2" descr="Image result for government of nepal logo">
            <a:extLst>
              <a:ext uri="{FF2B5EF4-FFF2-40B4-BE49-F238E27FC236}">
                <a16:creationId xmlns:a16="http://schemas.microsoft.com/office/drawing/2014/main" id="{6216CC7B-9C31-4FB0-A7AD-84ACE327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9D2B5E-B55A-4892-AA19-C3AAE2EBC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59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1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6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1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6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1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6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0224F26B-1695-4262-912F-F77218248D3F}"/>
              </a:ext>
            </a:extLst>
          </p:cNvPr>
          <p:cNvSpPr/>
          <p:nvPr/>
        </p:nvSpPr>
        <p:spPr>
          <a:xfrm>
            <a:off x="0" y="4098810"/>
            <a:ext cx="13002594" cy="67026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000" dirty="0">
                <a:solidFill>
                  <a:schemeClr val="bg1"/>
                </a:solidFill>
                <a:latin typeface="Preeti" pitchFamily="2" charset="0"/>
              </a:rPr>
              <a:t>सैद्धान्तिक </a:t>
            </a:r>
            <a:r>
              <a:rPr lang="ne-NP" sz="4000" dirty="0" err="1">
                <a:solidFill>
                  <a:schemeClr val="bg1"/>
                </a:solidFill>
                <a:latin typeface="Preeti" pitchFamily="2" charset="0"/>
              </a:rPr>
              <a:t>विषयहरु</a:t>
            </a:r>
            <a:r>
              <a:rPr lang="ne-NP" sz="4000" dirty="0">
                <a:solidFill>
                  <a:schemeClr val="bg1"/>
                </a:solidFill>
                <a:latin typeface="Preeti" pitchFamily="2" charset="0"/>
              </a:rPr>
              <a:t> तथा नेपालमा सामाजिक सुरक्षाको विवेचना</a:t>
            </a:r>
            <a:endParaRPr sz="4000" u="sng" dirty="0">
              <a:solidFill>
                <a:schemeClr val="bg1"/>
              </a:solidFill>
              <a:latin typeface="Preeti" pitchFamily="2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9492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0224F26B-1695-4262-912F-F77218248D3F}"/>
              </a:ext>
            </a:extLst>
          </p:cNvPr>
          <p:cNvSpPr/>
          <p:nvPr/>
        </p:nvSpPr>
        <p:spPr>
          <a:xfrm>
            <a:off x="0" y="40375"/>
            <a:ext cx="13004800" cy="79337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8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सामाजिक सुरक्षा के हो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5E1EB-D462-4F68-8746-DA4B87BDEF0B}"/>
              </a:ext>
            </a:extLst>
          </p:cNvPr>
          <p:cNvSpPr txBox="1"/>
          <p:nvPr/>
        </p:nvSpPr>
        <p:spPr>
          <a:xfrm>
            <a:off x="107504" y="3847764"/>
            <a:ext cx="12694096" cy="1347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“कमजोर तथा ह्रासोन्मुख जीवनयापनलाई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सम्वोधन</a:t>
            </a:r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 गर्न व्यक्ति तथा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घरधूरीहरुलाई</a:t>
            </a:r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 सार्वजनिक तथा सामूहिक प्रयास मार्फत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उपलव्ध</a:t>
            </a:r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गराईने</a:t>
            </a:r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 सेवा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सुविधाहरु</a:t>
            </a:r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 ..” –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अन्तर्राष्ट्रीय</a:t>
            </a:r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 श्रम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संगठन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4295E-9F0F-4A09-BAFE-3958A48DB8D1}"/>
              </a:ext>
            </a:extLst>
          </p:cNvPr>
          <p:cNvSpPr txBox="1"/>
          <p:nvPr/>
        </p:nvSpPr>
        <p:spPr>
          <a:xfrm>
            <a:off x="178904" y="2121764"/>
            <a:ext cx="12622696" cy="916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“.....व्यक्ति,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घरधूरी</a:t>
            </a:r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 तथा समुदायमा आर्थिक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संकटका</a:t>
            </a:r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 कारणले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सिर्जित</a:t>
            </a:r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संकट</a:t>
            </a:r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 तथा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जोखिमपनाहरुको</a:t>
            </a:r>
            <a:r>
              <a:rPr lang="ne-NP" sz="2800" dirty="0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 व्यवस्था गर्न सहयोग गर्दछ ।” – विश्व </a:t>
            </a:r>
            <a:r>
              <a:rPr lang="ne-NP" sz="2800" dirty="0" err="1">
                <a:solidFill>
                  <a:schemeClr val="tx2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rPr>
              <a:t>बैंक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Preeti" pitchFamily="2" charset="0"/>
              <a:cs typeface="Kalimati" panose="00000400000000000000" pitchFamily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4C3F9A-C692-416E-AD5B-36287BC7E764}"/>
              </a:ext>
            </a:extLst>
          </p:cNvPr>
          <p:cNvGrpSpPr/>
          <p:nvPr/>
        </p:nvGrpSpPr>
        <p:grpSpPr>
          <a:xfrm>
            <a:off x="727883" y="7511568"/>
            <a:ext cx="10909654" cy="1473579"/>
            <a:chOff x="2872636" y="6758451"/>
            <a:chExt cx="7134037" cy="1028448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5D75485B-3D7E-4C69-91C4-13370D30EE35}"/>
                </a:ext>
              </a:extLst>
            </p:cNvPr>
            <p:cNvSpPr/>
            <p:nvPr/>
          </p:nvSpPr>
          <p:spPr>
            <a:xfrm>
              <a:off x="3441590" y="6758451"/>
              <a:ext cx="91768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086" y="14523"/>
                    <a:pt x="20131" y="16218"/>
                  </a:cubicBezTo>
                  <a:cubicBezTo>
                    <a:pt x="19102" y="17988"/>
                    <a:pt x="17853" y="19241"/>
                    <a:pt x="16163" y="20199"/>
                  </a:cubicBezTo>
                  <a:cubicBezTo>
                    <a:pt x="14400" y="21231"/>
                    <a:pt x="12784" y="21600"/>
                    <a:pt x="10800" y="21600"/>
                  </a:cubicBezTo>
                  <a:cubicBezTo>
                    <a:pt x="8816" y="21600"/>
                    <a:pt x="7127" y="21231"/>
                    <a:pt x="5437" y="20199"/>
                  </a:cubicBezTo>
                  <a:cubicBezTo>
                    <a:pt x="3673" y="19241"/>
                    <a:pt x="2424" y="17988"/>
                    <a:pt x="1469" y="16218"/>
                  </a:cubicBezTo>
                  <a:cubicBezTo>
                    <a:pt x="441" y="14523"/>
                    <a:pt x="0" y="12901"/>
                    <a:pt x="0" y="10837"/>
                  </a:cubicBezTo>
                  <a:cubicBezTo>
                    <a:pt x="0" y="8846"/>
                    <a:pt x="441" y="7151"/>
                    <a:pt x="1469" y="5382"/>
                  </a:cubicBezTo>
                  <a:cubicBezTo>
                    <a:pt x="2424" y="3686"/>
                    <a:pt x="3673" y="2433"/>
                    <a:pt x="5437" y="1401"/>
                  </a:cubicBezTo>
                  <a:cubicBezTo>
                    <a:pt x="7127" y="442"/>
                    <a:pt x="8816" y="0"/>
                    <a:pt x="10800" y="0"/>
                  </a:cubicBezTo>
                  <a:cubicBezTo>
                    <a:pt x="12784" y="0"/>
                    <a:pt x="14400" y="442"/>
                    <a:pt x="16163" y="1401"/>
                  </a:cubicBezTo>
                  <a:cubicBezTo>
                    <a:pt x="17853" y="2433"/>
                    <a:pt x="19102" y="3686"/>
                    <a:pt x="20131" y="5382"/>
                  </a:cubicBezTo>
                  <a:cubicBezTo>
                    <a:pt x="21086" y="7151"/>
                    <a:pt x="21600" y="8773"/>
                    <a:pt x="21600" y="10837"/>
                  </a:cubicBezTo>
                </a:path>
              </a:pathLst>
            </a:custGeom>
            <a:ln w="165100" cap="rnd">
              <a:noFill/>
              <a:miter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800">
                <a:solidFill>
                  <a:schemeClr val="tx1">
                    <a:lumMod val="95000"/>
                    <a:lumOff val="5000"/>
                  </a:schemeClr>
                </a:solidFill>
                <a:cs typeface="Kalimati" panose="00000400000000000000" pitchFamily="2"/>
              </a:endParaRPr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714EB9E-07EE-4A46-B187-505724D22F0F}"/>
                </a:ext>
              </a:extLst>
            </p:cNvPr>
            <p:cNvSpPr/>
            <p:nvPr/>
          </p:nvSpPr>
          <p:spPr>
            <a:xfrm flipV="1">
              <a:off x="3063654" y="6801054"/>
              <a:ext cx="6943019" cy="4123"/>
            </a:xfrm>
            <a:prstGeom prst="line">
              <a:avLst/>
            </a:prstGeom>
            <a:ln w="25400" cap="rnd">
              <a:solidFill>
                <a:srgbClr val="CFD7E2"/>
              </a:solidFill>
              <a:miter/>
            </a:ln>
          </p:spPr>
          <p:txBody>
            <a:bodyPr lIns="44260" tIns="44260" rIns="44260" bIns="44260"/>
            <a:lstStyle/>
            <a:p>
              <a:pPr algn="l" defTabSz="590133">
                <a:lnSpc>
                  <a:spcPct val="93000"/>
                </a:lnSpc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800">
                <a:solidFill>
                  <a:schemeClr val="tx1">
                    <a:lumMod val="95000"/>
                    <a:lumOff val="5000"/>
                  </a:schemeClr>
                </a:solidFill>
                <a:cs typeface="Kalimati" panose="00000400000000000000" pitchFamily="2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206FA416-09F1-47B7-8987-09EAE14DE004}"/>
                </a:ext>
              </a:extLst>
            </p:cNvPr>
            <p:cNvSpPr/>
            <p:nvPr/>
          </p:nvSpPr>
          <p:spPr>
            <a:xfrm>
              <a:off x="4939589" y="6758451"/>
              <a:ext cx="91768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086" y="14523"/>
                    <a:pt x="20131" y="16218"/>
                  </a:cubicBezTo>
                  <a:cubicBezTo>
                    <a:pt x="19102" y="17988"/>
                    <a:pt x="17927" y="19241"/>
                    <a:pt x="16237" y="20199"/>
                  </a:cubicBezTo>
                  <a:cubicBezTo>
                    <a:pt x="14473" y="21231"/>
                    <a:pt x="12784" y="21600"/>
                    <a:pt x="10800" y="21600"/>
                  </a:cubicBezTo>
                  <a:cubicBezTo>
                    <a:pt x="8816" y="21600"/>
                    <a:pt x="7127" y="21231"/>
                    <a:pt x="5437" y="20199"/>
                  </a:cubicBezTo>
                  <a:cubicBezTo>
                    <a:pt x="3673" y="19241"/>
                    <a:pt x="2424" y="17988"/>
                    <a:pt x="1469" y="16218"/>
                  </a:cubicBezTo>
                  <a:cubicBezTo>
                    <a:pt x="441" y="14523"/>
                    <a:pt x="0" y="12901"/>
                    <a:pt x="0" y="10837"/>
                  </a:cubicBezTo>
                  <a:cubicBezTo>
                    <a:pt x="0" y="8846"/>
                    <a:pt x="441" y="7151"/>
                    <a:pt x="1469" y="5382"/>
                  </a:cubicBezTo>
                  <a:cubicBezTo>
                    <a:pt x="2424" y="3686"/>
                    <a:pt x="3673" y="2433"/>
                    <a:pt x="5437" y="1401"/>
                  </a:cubicBezTo>
                  <a:cubicBezTo>
                    <a:pt x="7127" y="442"/>
                    <a:pt x="8816" y="0"/>
                    <a:pt x="10800" y="0"/>
                  </a:cubicBezTo>
                  <a:cubicBezTo>
                    <a:pt x="12784" y="0"/>
                    <a:pt x="14473" y="442"/>
                    <a:pt x="16237" y="1401"/>
                  </a:cubicBezTo>
                  <a:cubicBezTo>
                    <a:pt x="17927" y="2433"/>
                    <a:pt x="19102" y="3686"/>
                    <a:pt x="20131" y="5382"/>
                  </a:cubicBezTo>
                  <a:cubicBezTo>
                    <a:pt x="21086" y="7151"/>
                    <a:pt x="21600" y="8773"/>
                    <a:pt x="21600" y="10837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800">
                <a:solidFill>
                  <a:schemeClr val="tx1">
                    <a:lumMod val="95000"/>
                    <a:lumOff val="5000"/>
                  </a:schemeClr>
                </a:solidFill>
                <a:cs typeface="Kalimati" panose="00000400000000000000" pitchFamily="2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1E8E9C0-FAB2-4045-925E-E4C2608D6401}"/>
                </a:ext>
              </a:extLst>
            </p:cNvPr>
            <p:cNvSpPr/>
            <p:nvPr/>
          </p:nvSpPr>
          <p:spPr>
            <a:xfrm>
              <a:off x="3441590" y="6758451"/>
              <a:ext cx="91768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086" y="14523"/>
                    <a:pt x="20131" y="16218"/>
                  </a:cubicBezTo>
                  <a:cubicBezTo>
                    <a:pt x="19102" y="17988"/>
                    <a:pt x="17853" y="19241"/>
                    <a:pt x="16163" y="20199"/>
                  </a:cubicBezTo>
                  <a:cubicBezTo>
                    <a:pt x="14400" y="21231"/>
                    <a:pt x="12784" y="21600"/>
                    <a:pt x="10800" y="21600"/>
                  </a:cubicBezTo>
                  <a:cubicBezTo>
                    <a:pt x="8816" y="21600"/>
                    <a:pt x="7127" y="21231"/>
                    <a:pt x="5437" y="20199"/>
                  </a:cubicBezTo>
                  <a:cubicBezTo>
                    <a:pt x="3673" y="19241"/>
                    <a:pt x="2424" y="17988"/>
                    <a:pt x="1469" y="16218"/>
                  </a:cubicBezTo>
                  <a:cubicBezTo>
                    <a:pt x="441" y="14523"/>
                    <a:pt x="0" y="12901"/>
                    <a:pt x="0" y="10837"/>
                  </a:cubicBezTo>
                  <a:cubicBezTo>
                    <a:pt x="0" y="8846"/>
                    <a:pt x="441" y="7151"/>
                    <a:pt x="1469" y="5382"/>
                  </a:cubicBezTo>
                  <a:cubicBezTo>
                    <a:pt x="2424" y="3686"/>
                    <a:pt x="3673" y="2433"/>
                    <a:pt x="5437" y="1401"/>
                  </a:cubicBezTo>
                  <a:cubicBezTo>
                    <a:pt x="7127" y="442"/>
                    <a:pt x="8816" y="0"/>
                    <a:pt x="10800" y="0"/>
                  </a:cubicBezTo>
                  <a:cubicBezTo>
                    <a:pt x="12784" y="0"/>
                    <a:pt x="14400" y="442"/>
                    <a:pt x="16163" y="1401"/>
                  </a:cubicBezTo>
                  <a:cubicBezTo>
                    <a:pt x="17853" y="2433"/>
                    <a:pt x="19102" y="3686"/>
                    <a:pt x="20131" y="5382"/>
                  </a:cubicBezTo>
                  <a:cubicBezTo>
                    <a:pt x="21086" y="7151"/>
                    <a:pt x="21600" y="8773"/>
                    <a:pt x="21600" y="10837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800">
                <a:solidFill>
                  <a:schemeClr val="tx1">
                    <a:lumMod val="95000"/>
                    <a:lumOff val="5000"/>
                  </a:schemeClr>
                </a:solidFill>
                <a:cs typeface="Kalimati" panose="00000400000000000000" pitchFamily="2"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790CB4C9-66BB-45C3-A484-17A19DC10A49}"/>
                </a:ext>
              </a:extLst>
            </p:cNvPr>
            <p:cNvSpPr/>
            <p:nvPr/>
          </p:nvSpPr>
          <p:spPr>
            <a:xfrm>
              <a:off x="6437587" y="6758451"/>
              <a:ext cx="91767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084" y="14523"/>
                    <a:pt x="20126" y="16218"/>
                  </a:cubicBezTo>
                  <a:cubicBezTo>
                    <a:pt x="19094" y="17988"/>
                    <a:pt x="17914" y="19241"/>
                    <a:pt x="16218" y="20199"/>
                  </a:cubicBezTo>
                  <a:cubicBezTo>
                    <a:pt x="14449" y="21231"/>
                    <a:pt x="12754" y="21600"/>
                    <a:pt x="10763" y="21600"/>
                  </a:cubicBezTo>
                  <a:cubicBezTo>
                    <a:pt x="8773" y="21600"/>
                    <a:pt x="7077" y="21231"/>
                    <a:pt x="5382" y="20199"/>
                  </a:cubicBezTo>
                  <a:cubicBezTo>
                    <a:pt x="3686" y="19241"/>
                    <a:pt x="2359" y="17988"/>
                    <a:pt x="1401" y="16218"/>
                  </a:cubicBezTo>
                  <a:cubicBezTo>
                    <a:pt x="369" y="14523"/>
                    <a:pt x="0" y="12901"/>
                    <a:pt x="0" y="10837"/>
                  </a:cubicBezTo>
                  <a:cubicBezTo>
                    <a:pt x="0" y="8846"/>
                    <a:pt x="369" y="7151"/>
                    <a:pt x="1401" y="5382"/>
                  </a:cubicBezTo>
                  <a:cubicBezTo>
                    <a:pt x="2359" y="3686"/>
                    <a:pt x="3686" y="2433"/>
                    <a:pt x="5382" y="1401"/>
                  </a:cubicBezTo>
                  <a:cubicBezTo>
                    <a:pt x="7077" y="442"/>
                    <a:pt x="8773" y="0"/>
                    <a:pt x="10763" y="0"/>
                  </a:cubicBezTo>
                  <a:cubicBezTo>
                    <a:pt x="12754" y="0"/>
                    <a:pt x="14449" y="442"/>
                    <a:pt x="16218" y="1401"/>
                  </a:cubicBezTo>
                  <a:cubicBezTo>
                    <a:pt x="17914" y="2433"/>
                    <a:pt x="19094" y="3686"/>
                    <a:pt x="20126" y="5382"/>
                  </a:cubicBezTo>
                  <a:cubicBezTo>
                    <a:pt x="21084" y="7151"/>
                    <a:pt x="21600" y="8773"/>
                    <a:pt x="21600" y="10837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800">
                <a:solidFill>
                  <a:schemeClr val="tx1">
                    <a:lumMod val="95000"/>
                    <a:lumOff val="5000"/>
                  </a:schemeClr>
                </a:solidFill>
                <a:cs typeface="Kalimati" panose="00000400000000000000" pitchFamily="2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A3868C10-408C-4488-AA4B-4833D28688E3}"/>
                </a:ext>
              </a:extLst>
            </p:cNvPr>
            <p:cNvSpPr/>
            <p:nvPr/>
          </p:nvSpPr>
          <p:spPr>
            <a:xfrm>
              <a:off x="7935585" y="6758451"/>
              <a:ext cx="91767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231" y="14523"/>
                    <a:pt x="20199" y="16218"/>
                  </a:cubicBezTo>
                  <a:cubicBezTo>
                    <a:pt x="19241" y="17988"/>
                    <a:pt x="17914" y="19241"/>
                    <a:pt x="16218" y="20199"/>
                  </a:cubicBezTo>
                  <a:cubicBezTo>
                    <a:pt x="14523" y="21231"/>
                    <a:pt x="12827" y="21600"/>
                    <a:pt x="10837" y="21600"/>
                  </a:cubicBezTo>
                  <a:cubicBezTo>
                    <a:pt x="8846" y="21600"/>
                    <a:pt x="7151" y="21231"/>
                    <a:pt x="5382" y="20199"/>
                  </a:cubicBezTo>
                  <a:cubicBezTo>
                    <a:pt x="3686" y="19241"/>
                    <a:pt x="2433" y="17988"/>
                    <a:pt x="1401" y="16218"/>
                  </a:cubicBezTo>
                  <a:cubicBezTo>
                    <a:pt x="442" y="14523"/>
                    <a:pt x="0" y="12901"/>
                    <a:pt x="0" y="10837"/>
                  </a:cubicBezTo>
                  <a:cubicBezTo>
                    <a:pt x="0" y="8846"/>
                    <a:pt x="442" y="7151"/>
                    <a:pt x="1401" y="5382"/>
                  </a:cubicBezTo>
                  <a:cubicBezTo>
                    <a:pt x="2433" y="3686"/>
                    <a:pt x="3686" y="2433"/>
                    <a:pt x="5382" y="1401"/>
                  </a:cubicBezTo>
                  <a:cubicBezTo>
                    <a:pt x="7151" y="442"/>
                    <a:pt x="8846" y="0"/>
                    <a:pt x="10837" y="0"/>
                  </a:cubicBezTo>
                  <a:cubicBezTo>
                    <a:pt x="12827" y="0"/>
                    <a:pt x="14523" y="442"/>
                    <a:pt x="16218" y="1401"/>
                  </a:cubicBezTo>
                  <a:cubicBezTo>
                    <a:pt x="17914" y="2433"/>
                    <a:pt x="19241" y="3686"/>
                    <a:pt x="20199" y="5382"/>
                  </a:cubicBezTo>
                  <a:cubicBezTo>
                    <a:pt x="21231" y="7151"/>
                    <a:pt x="21600" y="8773"/>
                    <a:pt x="21600" y="10837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800">
                <a:solidFill>
                  <a:schemeClr val="tx1">
                    <a:lumMod val="95000"/>
                    <a:lumOff val="5000"/>
                  </a:schemeClr>
                </a:solidFill>
                <a:cs typeface="Kalimati" panose="00000400000000000000" pitchFamily="2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EC361DC2-E58B-4BFC-8876-B2B9217EF11F}"/>
                </a:ext>
              </a:extLst>
            </p:cNvPr>
            <p:cNvSpPr/>
            <p:nvPr/>
          </p:nvSpPr>
          <p:spPr>
            <a:xfrm>
              <a:off x="9433584" y="6758451"/>
              <a:ext cx="91767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231" y="14523"/>
                    <a:pt x="20199" y="16218"/>
                  </a:cubicBezTo>
                  <a:cubicBezTo>
                    <a:pt x="19241" y="17988"/>
                    <a:pt x="17914" y="19241"/>
                    <a:pt x="16218" y="20199"/>
                  </a:cubicBezTo>
                  <a:cubicBezTo>
                    <a:pt x="14523" y="21231"/>
                    <a:pt x="12827" y="21600"/>
                    <a:pt x="10837" y="21600"/>
                  </a:cubicBezTo>
                  <a:cubicBezTo>
                    <a:pt x="8846" y="21600"/>
                    <a:pt x="7151" y="21231"/>
                    <a:pt x="5382" y="20199"/>
                  </a:cubicBezTo>
                  <a:cubicBezTo>
                    <a:pt x="3686" y="19241"/>
                    <a:pt x="2506" y="17988"/>
                    <a:pt x="1474" y="16218"/>
                  </a:cubicBezTo>
                  <a:cubicBezTo>
                    <a:pt x="516" y="14523"/>
                    <a:pt x="0" y="12901"/>
                    <a:pt x="0" y="10837"/>
                  </a:cubicBezTo>
                  <a:cubicBezTo>
                    <a:pt x="0" y="8846"/>
                    <a:pt x="516" y="7151"/>
                    <a:pt x="1474" y="5382"/>
                  </a:cubicBezTo>
                  <a:cubicBezTo>
                    <a:pt x="2506" y="3686"/>
                    <a:pt x="3686" y="2433"/>
                    <a:pt x="5382" y="1401"/>
                  </a:cubicBezTo>
                  <a:cubicBezTo>
                    <a:pt x="7151" y="442"/>
                    <a:pt x="8846" y="0"/>
                    <a:pt x="10837" y="0"/>
                  </a:cubicBezTo>
                  <a:cubicBezTo>
                    <a:pt x="12827" y="0"/>
                    <a:pt x="14523" y="442"/>
                    <a:pt x="16218" y="1401"/>
                  </a:cubicBezTo>
                  <a:cubicBezTo>
                    <a:pt x="17914" y="2433"/>
                    <a:pt x="19241" y="3686"/>
                    <a:pt x="20199" y="5382"/>
                  </a:cubicBezTo>
                  <a:cubicBezTo>
                    <a:pt x="21231" y="7151"/>
                    <a:pt x="21600" y="8773"/>
                    <a:pt x="21600" y="10837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800">
                <a:solidFill>
                  <a:schemeClr val="tx1">
                    <a:lumMod val="95000"/>
                    <a:lumOff val="5000"/>
                  </a:schemeClr>
                </a:solidFill>
                <a:cs typeface="Kalimati" panose="00000400000000000000" pitchFamily="2"/>
              </a:endParaRPr>
            </a:p>
          </p:txBody>
        </p:sp>
        <p:sp>
          <p:nvSpPr>
            <p:cNvPr id="16" name="strategy">
              <a:extLst>
                <a:ext uri="{FF2B5EF4-FFF2-40B4-BE49-F238E27FC236}">
                  <a16:creationId xmlns:a16="http://schemas.microsoft.com/office/drawing/2014/main" id="{7C86AA05-0341-457C-B9F2-B58954264F8F}"/>
                </a:ext>
              </a:extLst>
            </p:cNvPr>
            <p:cNvSpPr txBox="1"/>
            <p:nvPr/>
          </p:nvSpPr>
          <p:spPr>
            <a:xfrm>
              <a:off x="2872636" y="7183834"/>
              <a:ext cx="1080108" cy="60306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600" b="1">
                  <a:solidFill>
                    <a:srgbClr val="53585F"/>
                  </a:solidFill>
                  <a:latin typeface="'Roboto-Bold'"/>
                  <a:ea typeface="'Roboto-Bold'"/>
                  <a:cs typeface="'Roboto-Bold'"/>
                  <a:sym typeface="'Roboto-Bold'"/>
                </a:defRPr>
              </a:lvl1pPr>
            </a:lstStyle>
            <a:p>
              <a:r>
                <a:rPr lang="ne-NP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reeti" pitchFamily="2" charset="0"/>
                  <a:cs typeface="Kalimati" panose="00000400000000000000" pitchFamily="2"/>
                </a:rPr>
                <a:t>गर्भवती महिला तथा </a:t>
              </a:r>
              <a:r>
                <a:rPr lang="ne-NP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Preeti" pitchFamily="2" charset="0"/>
                  <a:cs typeface="Kalimati" panose="00000400000000000000" pitchFamily="2"/>
                </a:rPr>
                <a:t>वालवालिका</a:t>
              </a:r>
              <a:r>
                <a:rPr lang="ne-NP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reeti" pitchFamily="2" charset="0"/>
                  <a:cs typeface="Kalimati" panose="00000400000000000000" pitchFamily="2"/>
                </a:rPr>
                <a:t> सहयोग</a:t>
              </a:r>
            </a:p>
          </p:txBody>
        </p:sp>
      </p:grpSp>
      <p:sp>
        <p:nvSpPr>
          <p:cNvPr id="17" name="strategy">
            <a:extLst>
              <a:ext uri="{FF2B5EF4-FFF2-40B4-BE49-F238E27FC236}">
                <a16:creationId xmlns:a16="http://schemas.microsoft.com/office/drawing/2014/main" id="{8BD963F8-A030-4176-A66E-567474E7A852}"/>
              </a:ext>
            </a:extLst>
          </p:cNvPr>
          <p:cNvSpPr txBox="1"/>
          <p:nvPr/>
        </p:nvSpPr>
        <p:spPr>
          <a:xfrm>
            <a:off x="3062878" y="8163354"/>
            <a:ext cx="1651744" cy="8632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53585F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anose="00000400000000000000" pitchFamily="2"/>
              </a:rPr>
              <a:t>विद्यालय उमेरका </a:t>
            </a:r>
            <a:r>
              <a:rPr lang="ne-N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anose="00000400000000000000" pitchFamily="2"/>
              </a:rPr>
              <a:t>वालवालिकालाई</a:t>
            </a: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anose="00000400000000000000" pitchFamily="2"/>
              </a:rPr>
              <a:t> सहयोग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8" name="strategy">
            <a:extLst>
              <a:ext uri="{FF2B5EF4-FFF2-40B4-BE49-F238E27FC236}">
                <a16:creationId xmlns:a16="http://schemas.microsoft.com/office/drawing/2014/main" id="{03F82A0D-7DE9-4FBC-AA8A-8F62B6D54548}"/>
              </a:ext>
            </a:extLst>
          </p:cNvPr>
          <p:cNvSpPr txBox="1"/>
          <p:nvPr/>
        </p:nvSpPr>
        <p:spPr>
          <a:xfrm>
            <a:off x="5353676" y="8163354"/>
            <a:ext cx="1651744" cy="2907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53585F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anose="00000400000000000000" pitchFamily="2"/>
              </a:rPr>
              <a:t>युवा सहयोग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9" name="strategy">
            <a:extLst>
              <a:ext uri="{FF2B5EF4-FFF2-40B4-BE49-F238E27FC236}">
                <a16:creationId xmlns:a16="http://schemas.microsoft.com/office/drawing/2014/main" id="{9A64CEC8-7FF4-4A1A-84AD-4108A7BA2F68}"/>
              </a:ext>
            </a:extLst>
          </p:cNvPr>
          <p:cNvSpPr txBox="1"/>
          <p:nvPr/>
        </p:nvSpPr>
        <p:spPr>
          <a:xfrm>
            <a:off x="7679966" y="8147637"/>
            <a:ext cx="1651744" cy="8632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53585F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ne-N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anose="00000400000000000000" pitchFamily="2"/>
              </a:rPr>
              <a:t>श्रमयोग्य</a:t>
            </a: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anose="00000400000000000000" pitchFamily="2"/>
              </a:rPr>
              <a:t> उमेर समूहलाई सहयोग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20" name="strategy">
            <a:extLst>
              <a:ext uri="{FF2B5EF4-FFF2-40B4-BE49-F238E27FC236}">
                <a16:creationId xmlns:a16="http://schemas.microsoft.com/office/drawing/2014/main" id="{E890ABB1-83E2-4BD5-BE2E-D53BFFF24165}"/>
              </a:ext>
            </a:extLst>
          </p:cNvPr>
          <p:cNvSpPr txBox="1"/>
          <p:nvPr/>
        </p:nvSpPr>
        <p:spPr>
          <a:xfrm>
            <a:off x="10014961" y="8121142"/>
            <a:ext cx="1651744" cy="5770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53585F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ne-N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anose="00000400000000000000" pitchFamily="2"/>
              </a:rPr>
              <a:t>जेष्ठ</a:t>
            </a: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anose="00000400000000000000" pitchFamily="2"/>
              </a:rPr>
              <a:t> नागरिक सहयोग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45F41F-CB87-4234-8F1A-E324E514AFFF}"/>
              </a:ext>
            </a:extLst>
          </p:cNvPr>
          <p:cNvSpPr txBox="1"/>
          <p:nvPr/>
        </p:nvSpPr>
        <p:spPr>
          <a:xfrm>
            <a:off x="0" y="5695734"/>
            <a:ext cx="13004800" cy="48560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जीवनचक्रमा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आधारित सहयोग नीति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cs typeface="Kalimati" panose="00000400000000000000" pitchFamily="2"/>
                <a:sym typeface="Helvetica Light"/>
              </a:rPr>
              <a:t>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Kalimati" panose="00000400000000000000" pitchFamily="2"/>
                <a:sym typeface="Helvetica Light"/>
              </a:rPr>
              <a:t>(policy across the life-cycle)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BC499-63ED-4226-AA12-AB08539152B0}"/>
              </a:ext>
            </a:extLst>
          </p:cNvPr>
          <p:cNvSpPr txBox="1"/>
          <p:nvPr/>
        </p:nvSpPr>
        <p:spPr>
          <a:xfrm>
            <a:off x="9721850" y="9104149"/>
            <a:ext cx="3124200" cy="33171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1800" dirty="0">
                <a:solidFill>
                  <a:schemeClr val="bg1">
                    <a:lumMod val="50000"/>
                  </a:schemeClr>
                </a:solidFill>
                <a:latin typeface="Preeti" pitchFamily="2" charset="0"/>
                <a:cs typeface="Kalimati" panose="00000400000000000000" pitchFamily="2"/>
              </a:rPr>
              <a:t>(</a:t>
            </a:r>
            <a:r>
              <a:rPr lang="ne-NP" sz="1800" dirty="0" err="1">
                <a:solidFill>
                  <a:schemeClr val="bg1">
                    <a:lumMod val="50000"/>
                  </a:schemeClr>
                </a:solidFill>
                <a:latin typeface="Preeti" pitchFamily="2" charset="0"/>
                <a:cs typeface="Kalimati" panose="00000400000000000000" pitchFamily="2"/>
              </a:rPr>
              <a:t>श्रोतः</a:t>
            </a:r>
            <a:r>
              <a:rPr lang="ne-NP" sz="1800" dirty="0">
                <a:solidFill>
                  <a:schemeClr val="bg1">
                    <a:lumMod val="50000"/>
                  </a:schemeClr>
                </a:solidFill>
                <a:latin typeface="Preeti" pitchFamily="2" charset="0"/>
                <a:cs typeface="Kalimati" panose="00000400000000000000" pitchFamily="2"/>
              </a:rPr>
              <a:t> राष्ट्रिय योजना आयोग)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A77782-CE10-4D0E-BE40-4146ADCF4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520" y="6456910"/>
            <a:ext cx="817530" cy="10104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27E930-D517-4CEF-B5FF-E2D15DA2A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917" y="6426920"/>
            <a:ext cx="1535495" cy="9704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D913BC-7F83-45EF-BE57-3C129C48F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987" y="6493684"/>
            <a:ext cx="1307122" cy="7977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6E7AE3-153C-4A2F-B002-19608A9B00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191" y="6528458"/>
            <a:ext cx="1262335" cy="780010"/>
          </a:xfrm>
          <a:prstGeom prst="rect">
            <a:avLst/>
          </a:prstGeom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F6FF521-3D1A-4628-B435-1204E7661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74974"/>
              </p:ext>
            </p:extLst>
          </p:nvPr>
        </p:nvGraphicFramePr>
        <p:xfrm>
          <a:off x="10338906" y="6368674"/>
          <a:ext cx="1067696" cy="114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Bitmap Image" r:id="rId7" imgW="13192200" imgH="14144760" progId="Paint.Picture">
                  <p:embed/>
                </p:oleObj>
              </mc:Choice>
              <mc:Fallback>
                <p:oleObj name="Bitmap Image" r:id="rId7" imgW="13192200" imgH="14144760" progId="Paint.Picture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8F6FF521-3D1A-4628-B435-1204E7661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38906" y="6368674"/>
                        <a:ext cx="1067696" cy="1144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2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6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6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6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6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6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6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6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6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6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6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76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6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0224F26B-1695-4262-912F-F77218248D3F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सामाजिक सुरक्षाका </a:t>
            </a:r>
            <a:r>
              <a:rPr lang="ne-NP" sz="4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पद्दतीहरु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6D15D1-4AAF-416B-A10B-A486862BA324}"/>
              </a:ext>
            </a:extLst>
          </p:cNvPr>
          <p:cNvCxnSpPr/>
          <p:nvPr/>
        </p:nvCxnSpPr>
        <p:spPr>
          <a:xfrm>
            <a:off x="1987826" y="862880"/>
            <a:ext cx="0" cy="1442998"/>
          </a:xfrm>
          <a:prstGeom prst="straightConnector1">
            <a:avLst/>
          </a:prstGeom>
          <a:noFill/>
          <a:ln w="38100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9D7F984-C602-4B92-8EE2-DFA08C853DD7}"/>
              </a:ext>
            </a:extLst>
          </p:cNvPr>
          <p:cNvCxnSpPr/>
          <p:nvPr/>
        </p:nvCxnSpPr>
        <p:spPr>
          <a:xfrm>
            <a:off x="7692887" y="922514"/>
            <a:ext cx="0" cy="1442998"/>
          </a:xfrm>
          <a:prstGeom prst="straightConnector1">
            <a:avLst/>
          </a:prstGeom>
          <a:noFill/>
          <a:ln w="38100" cap="flat">
            <a:solidFill>
              <a:schemeClr val="accent3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0C2FDB-B44A-4CB6-85F0-41B7E3F2FBD1}"/>
              </a:ext>
            </a:extLst>
          </p:cNvPr>
          <p:cNvCxnSpPr/>
          <p:nvPr/>
        </p:nvCxnSpPr>
        <p:spPr>
          <a:xfrm>
            <a:off x="11986591" y="882758"/>
            <a:ext cx="0" cy="1442998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384A4AA-B0CD-43BE-94FC-A6580C3F5949}"/>
              </a:ext>
            </a:extLst>
          </p:cNvPr>
          <p:cNvSpPr txBox="1"/>
          <p:nvPr/>
        </p:nvSpPr>
        <p:spPr>
          <a:xfrm>
            <a:off x="-1" y="2447813"/>
            <a:ext cx="4631593" cy="48560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योगदान रहित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644711-60AF-4089-8ECA-D6DD167A220D}"/>
              </a:ext>
            </a:extLst>
          </p:cNvPr>
          <p:cNvSpPr txBox="1"/>
          <p:nvPr/>
        </p:nvSpPr>
        <p:spPr>
          <a:xfrm>
            <a:off x="4943050" y="2454679"/>
            <a:ext cx="3935890" cy="48560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योगदानमा </a:t>
            </a:r>
            <a:r>
              <a:rPr lang="ne-NP" sz="28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आधारीत</a:t>
            </a:r>
            <a:r>
              <a:rPr lang="ne-NP" sz="28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endParaRPr lang="en-US" sz="28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DFD251-538F-4599-8CA7-B4FE124C1CC0}"/>
              </a:ext>
            </a:extLst>
          </p:cNvPr>
          <p:cNvSpPr txBox="1"/>
          <p:nvPr/>
        </p:nvSpPr>
        <p:spPr>
          <a:xfrm>
            <a:off x="9071120" y="2465215"/>
            <a:ext cx="3933680" cy="42404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प्रभावकारी श्रम बजार नीति</a:t>
            </a:r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F4E4A1-ABD8-4559-978E-3C65AEA27271}"/>
              </a:ext>
            </a:extLst>
          </p:cNvPr>
          <p:cNvSpPr txBox="1"/>
          <p:nvPr/>
        </p:nvSpPr>
        <p:spPr>
          <a:xfrm>
            <a:off x="0" y="3890811"/>
            <a:ext cx="3299791" cy="48560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सामाजिक हेरचाह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B45193-17B2-4131-8B60-8DCE15D6E622}"/>
              </a:ext>
            </a:extLst>
          </p:cNvPr>
          <p:cNvSpPr txBox="1"/>
          <p:nvPr/>
        </p:nvSpPr>
        <p:spPr>
          <a:xfrm>
            <a:off x="3396344" y="3890811"/>
            <a:ext cx="4631593" cy="48560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सामाजिक सहायता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362B9D-B080-4AC9-817C-F5680BAAAD8C}"/>
              </a:ext>
            </a:extLst>
          </p:cNvPr>
          <p:cNvSpPr txBox="1"/>
          <p:nvPr/>
        </p:nvSpPr>
        <p:spPr>
          <a:xfrm>
            <a:off x="8201424" y="3890811"/>
            <a:ext cx="2292642" cy="48560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सामाजिक </a:t>
            </a:r>
            <a:r>
              <a:rPr lang="ne-NP" sz="28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विमा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78F1E4-EE3B-4688-8448-0FE81BFD6027}"/>
              </a:ext>
            </a:extLst>
          </p:cNvPr>
          <p:cNvSpPr txBox="1"/>
          <p:nvPr/>
        </p:nvSpPr>
        <p:spPr>
          <a:xfrm>
            <a:off x="295540" y="5070759"/>
            <a:ext cx="2286000" cy="44866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द्धाश्रम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, अनाथालय,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पुनस्र्थापना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केन्द्र, हेरचाह केन्द्र, सामाजिक सेवा केन्द्र आदि</a:t>
            </a:r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FA41D5-897E-4FFF-9E76-7BF40F26BFAC}"/>
              </a:ext>
            </a:extLst>
          </p:cNvPr>
          <p:cNvSpPr txBox="1"/>
          <p:nvPr/>
        </p:nvSpPr>
        <p:spPr>
          <a:xfrm>
            <a:off x="3015343" y="5073765"/>
            <a:ext cx="2286000" cy="44866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नगद या जिन्सी सहायता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शर्तसहित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या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निशर्त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सहयोग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अनुदान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विपद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सहयोग</a:t>
            </a:r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ECB2BF-282E-4271-B9FC-C5B67002D351}"/>
              </a:ext>
            </a:extLst>
          </p:cNvPr>
          <p:cNvSpPr txBox="1"/>
          <p:nvPr/>
        </p:nvSpPr>
        <p:spPr>
          <a:xfrm>
            <a:off x="5537497" y="5070759"/>
            <a:ext cx="2286000" cy="44866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सार्वजनिक निर्माण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कार्यहरुमा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रोजगारी मार्फत नगद या जिन्सी प्रवाह</a:t>
            </a:r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B0AA9D-FCD2-42B3-9FCC-FF40727F150E}"/>
              </a:ext>
            </a:extLst>
          </p:cNvPr>
          <p:cNvSpPr txBox="1"/>
          <p:nvPr/>
        </p:nvSpPr>
        <p:spPr>
          <a:xfrm>
            <a:off x="8027937" y="5026782"/>
            <a:ext cx="2286000" cy="448970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बेरोजगारी,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प्रसूती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, अपाङ्गता, कार्यस्थल दुर्घटना आदिमा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पेन्सन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विशेष वर्ग सहायता</a:t>
            </a:r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97A333-8A70-42FE-AD23-3008C934F063}"/>
              </a:ext>
            </a:extLst>
          </p:cNvPr>
          <p:cNvSpPr txBox="1"/>
          <p:nvPr/>
        </p:nvSpPr>
        <p:spPr>
          <a:xfrm>
            <a:off x="10518377" y="5072262"/>
            <a:ext cx="2286000" cy="448669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सीप विकास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कार्यक्षेत्रमा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उपलव्ध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गराईने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सेवा र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सुविधाहरु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लगायत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न्युनतम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मापदण्ड आदिका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नीती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र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नियमहरु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रोजागार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सेवा प्रवाह</a:t>
            </a:r>
            <a:endParaRPr lang="en-US" sz="2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B25F65E-A8D1-4FAE-9069-637AC1C9035C}"/>
              </a:ext>
            </a:extLst>
          </p:cNvPr>
          <p:cNvCxnSpPr/>
          <p:nvPr/>
        </p:nvCxnSpPr>
        <p:spPr>
          <a:xfrm>
            <a:off x="11986591" y="2955670"/>
            <a:ext cx="0" cy="1921130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517F3D-CFD7-4FFA-B96A-A1848C014C76}"/>
              </a:ext>
            </a:extLst>
          </p:cNvPr>
          <p:cNvCxnSpPr/>
          <p:nvPr/>
        </p:nvCxnSpPr>
        <p:spPr>
          <a:xfrm>
            <a:off x="1987826" y="2955670"/>
            <a:ext cx="0" cy="89858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26FC615-CAA9-4492-83EA-9C24C8C1570B}"/>
              </a:ext>
            </a:extLst>
          </p:cNvPr>
          <p:cNvCxnSpPr/>
          <p:nvPr/>
        </p:nvCxnSpPr>
        <p:spPr>
          <a:xfrm>
            <a:off x="4158343" y="2955670"/>
            <a:ext cx="0" cy="89858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C699434-2303-442A-AB57-4A088C3C02BA}"/>
              </a:ext>
            </a:extLst>
          </p:cNvPr>
          <p:cNvCxnSpPr/>
          <p:nvPr/>
        </p:nvCxnSpPr>
        <p:spPr>
          <a:xfrm>
            <a:off x="8587407" y="2955670"/>
            <a:ext cx="0" cy="898581"/>
          </a:xfrm>
          <a:prstGeom prst="straightConnector1">
            <a:avLst/>
          </a:prstGeom>
          <a:noFill/>
          <a:ln w="38100" cap="flat">
            <a:solidFill>
              <a:schemeClr val="accent3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82689C-32C7-406A-9C6D-8E361E120E16}"/>
              </a:ext>
            </a:extLst>
          </p:cNvPr>
          <p:cNvCxnSpPr/>
          <p:nvPr/>
        </p:nvCxnSpPr>
        <p:spPr>
          <a:xfrm>
            <a:off x="4158343" y="4391802"/>
            <a:ext cx="0" cy="65522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18C4B3-0AC9-428F-95F0-9DC9F4BFCDEF}"/>
              </a:ext>
            </a:extLst>
          </p:cNvPr>
          <p:cNvCxnSpPr>
            <a:cxnSpLocks/>
          </p:cNvCxnSpPr>
          <p:nvPr/>
        </p:nvCxnSpPr>
        <p:spPr>
          <a:xfrm>
            <a:off x="6453397" y="4369237"/>
            <a:ext cx="0" cy="677423"/>
          </a:xfrm>
          <a:prstGeom prst="straightConnector1">
            <a:avLst/>
          </a:prstGeom>
          <a:noFill/>
          <a:ln w="38100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7CB036-86A4-4988-8D7E-6C2914D53D7E}"/>
              </a:ext>
            </a:extLst>
          </p:cNvPr>
          <p:cNvCxnSpPr/>
          <p:nvPr/>
        </p:nvCxnSpPr>
        <p:spPr>
          <a:xfrm>
            <a:off x="8607287" y="4442627"/>
            <a:ext cx="0" cy="584155"/>
          </a:xfrm>
          <a:prstGeom prst="straightConnector1">
            <a:avLst/>
          </a:prstGeom>
          <a:noFill/>
          <a:ln w="38100" cap="flat">
            <a:solidFill>
              <a:schemeClr val="accent3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E372C56-820B-4EC5-9E81-1F80D3DF6AB0}"/>
              </a:ext>
            </a:extLst>
          </p:cNvPr>
          <p:cNvCxnSpPr/>
          <p:nvPr/>
        </p:nvCxnSpPr>
        <p:spPr>
          <a:xfrm>
            <a:off x="1984986" y="4407093"/>
            <a:ext cx="0" cy="65522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511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6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6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6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6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6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6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1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6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6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6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6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26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1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6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26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76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26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0224F26B-1695-4262-912F-F77218248D3F}"/>
              </a:ext>
            </a:extLst>
          </p:cNvPr>
          <p:cNvSpPr/>
          <p:nvPr/>
        </p:nvSpPr>
        <p:spPr>
          <a:xfrm>
            <a:off x="0" y="65012"/>
            <a:ext cx="13002594" cy="67026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0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नेपालमा उपलब्ध सामाजिक सुरक्षाका </a:t>
            </a:r>
            <a:r>
              <a:rPr lang="ne-NP" sz="40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कृयाकलापहरु</a:t>
            </a:r>
            <a:endParaRPr lang="ne-NP" sz="40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6CEDB3-5A1E-4690-8F2F-600FACE45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275720"/>
              </p:ext>
            </p:extLst>
          </p:nvPr>
        </p:nvGraphicFramePr>
        <p:xfrm>
          <a:off x="647700" y="1543050"/>
          <a:ext cx="11887200" cy="7334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0860">
                  <a:extLst>
                    <a:ext uri="{9D8B030D-6E8A-4147-A177-3AD203B41FA5}">
                      <a16:colId xmlns:a16="http://schemas.microsoft.com/office/drawing/2014/main" val="3850534800"/>
                    </a:ext>
                  </a:extLst>
                </a:gridCol>
                <a:gridCol w="7856340">
                  <a:extLst>
                    <a:ext uri="{9D8B030D-6E8A-4147-A177-3AD203B41FA5}">
                      <a16:colId xmlns:a16="http://schemas.microsoft.com/office/drawing/2014/main" val="2804349457"/>
                    </a:ext>
                  </a:extLst>
                </a:gridCol>
              </a:tblGrid>
              <a:tr h="51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2400" dirty="0">
                        <a:solidFill>
                          <a:schemeClr val="bg1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solidFill>
                            <a:schemeClr val="bg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समूह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2400" dirty="0">
                        <a:solidFill>
                          <a:schemeClr val="bg1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solidFill>
                            <a:schemeClr val="bg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कार्यक्रम वा </a:t>
                      </a:r>
                      <a:r>
                        <a:rPr lang="ne-NP" sz="2400" dirty="0" err="1">
                          <a:solidFill>
                            <a:schemeClr val="bg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कृयाकलापहरु</a:t>
                      </a:r>
                      <a:endParaRPr lang="ne-NP" sz="2400" dirty="0">
                        <a:solidFill>
                          <a:schemeClr val="bg1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7736"/>
                  </a:ext>
                </a:extLst>
              </a:tr>
              <a:tr h="5114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आमा, शिशु, </a:t>
                      </a: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वालवालिका</a:t>
                      </a: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आदि </a:t>
                      </a:r>
                      <a:endParaRPr lang="en-US" sz="24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सुरक्षित मातृत्व, खोप, पोषण, शिक्षा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176447"/>
                  </a:ext>
                </a:extLst>
              </a:tr>
              <a:tr h="5114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युवा</a:t>
                      </a:r>
                      <a:endParaRPr lang="en-US" sz="24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शिक्षा, सीप विकास र रोजगारी </a:t>
                      </a:r>
                      <a:endParaRPr lang="en-US" sz="24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61132"/>
                  </a:ext>
                </a:extLst>
              </a:tr>
              <a:tr h="5114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बृद्ध</a:t>
                      </a:r>
                      <a:endParaRPr lang="en-US" sz="24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सामाजिक सुरक्षा भत्ता, स्वास्थ्य, </a:t>
                      </a: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बृद्धाश्रम</a:t>
                      </a: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</a:t>
                      </a:r>
                      <a:endParaRPr lang="en-US" sz="24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2829031"/>
                  </a:ext>
                </a:extLst>
              </a:tr>
              <a:tr h="10228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महिला</a:t>
                      </a:r>
                      <a:endParaRPr lang="en-GB" sz="2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शिक्षा, स्वास्थ्य, महिला अधिकार, रोजगारी, घरेलु हिंसा तथा </a:t>
                      </a: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मानब</a:t>
                      </a: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</a:t>
                      </a: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बेचविखन</a:t>
                      </a: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</a:t>
                      </a: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बिरुद्ध</a:t>
                      </a:r>
                      <a:endParaRPr lang="ne-NP" sz="2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7976609"/>
                  </a:ext>
                </a:extLst>
              </a:tr>
              <a:tr h="5114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अपाङ्ख</a:t>
                      </a: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तथा फरक क्षमता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सामाजिक सुरक्षा भत्ता, रोजगारीमा प्राथमिकता, शिक्षा, </a:t>
                      </a: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स्थास्थ्य</a:t>
                      </a:r>
                      <a:endParaRPr lang="ne-NP" sz="2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792662"/>
                  </a:ext>
                </a:extLst>
              </a:tr>
              <a:tr h="5114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जनजाती</a:t>
                      </a:r>
                      <a:endParaRPr lang="en-US" sz="24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राजनीति तथा रोजगारीमा प्राथमिकता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756923"/>
                  </a:ext>
                </a:extLst>
              </a:tr>
              <a:tr h="5114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लोपान्मुख जनजाति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सामाजिक सुरक्षा भत्ता, जनता आवास, </a:t>
                      </a: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आयआर्जन</a:t>
                      </a: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तथा </a:t>
                      </a: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पुर्वाधार</a:t>
                      </a: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विकास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166522"/>
                  </a:ext>
                </a:extLst>
              </a:tr>
              <a:tr h="10228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विपद</a:t>
                      </a:r>
                      <a:endParaRPr lang="en-US" sz="24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द्वन्द्व </a:t>
                      </a: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पिडित</a:t>
                      </a: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, नगद तथा जिन्सी सहयोग, आवास निर्माण, खानेपानी, स्वास्थ्य आदि </a:t>
                      </a: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लयायतको</a:t>
                      </a: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पूर्वाधारको कार्यक्रम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492123"/>
                  </a:ext>
                </a:extLst>
              </a:tr>
              <a:tr h="10228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विशेष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e-NP" sz="1400" dirty="0"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शहिद</a:t>
                      </a: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परिवार, उपचार खर्च, आय आर्जन, शिक्षा, रोजगारी, द्वन्द्व प्रभावित र सम्भावित क्षेत्र विशेष </a:t>
                      </a:r>
                      <a:r>
                        <a:rPr lang="ne-NP" sz="2400" dirty="0" err="1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कार्यक्रमहरु</a:t>
                      </a:r>
                      <a:r>
                        <a:rPr lang="ne-NP" sz="2400" dirty="0"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809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C76B4344-2E05-4357-A9F3-5F84B8B926C6}"/>
              </a:ext>
            </a:extLst>
          </p:cNvPr>
          <p:cNvSpPr/>
          <p:nvPr/>
        </p:nvSpPr>
        <p:spPr>
          <a:xfrm>
            <a:off x="2351950" y="438247"/>
            <a:ext cx="8567531" cy="79337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8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प्रस्तुतीका</a:t>
            </a:r>
            <a:r>
              <a:rPr lang="ne-NP" sz="48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विषयवस्तु</a:t>
            </a:r>
            <a:endParaRPr sz="48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5CA275-7D8E-48A9-A48B-C69A1E9A85C6}"/>
              </a:ext>
            </a:extLst>
          </p:cNvPr>
          <p:cNvSpPr txBox="1"/>
          <p:nvPr/>
        </p:nvSpPr>
        <p:spPr>
          <a:xfrm>
            <a:off x="635831" y="1850331"/>
            <a:ext cx="11733137" cy="547158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संवैधानिक व्यवस्था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F24DE7-3B00-4295-BF1C-AB6D6AE0F3AB}"/>
              </a:ext>
            </a:extLst>
          </p:cNvPr>
          <p:cNvSpPr txBox="1"/>
          <p:nvPr/>
        </p:nvSpPr>
        <p:spPr>
          <a:xfrm>
            <a:off x="628650" y="2627887"/>
            <a:ext cx="11733137" cy="547158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आ.व</a:t>
            </a: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. २०७५।७६ को नीति, बजेट तथा कार्यक्रम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EBAE1D-4FCE-4345-815C-BE13F786FAFC}"/>
              </a:ext>
            </a:extLst>
          </p:cNvPr>
          <p:cNvSpPr txBox="1"/>
          <p:nvPr/>
        </p:nvSpPr>
        <p:spPr>
          <a:xfrm>
            <a:off x="635831" y="3520273"/>
            <a:ext cx="11733137" cy="547158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just"/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रोजगारीको हकसम्बन्धी ऐन तथा नियमावलीका प्रमुख </a:t>
            </a:r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प्रावधानहरु</a:t>
            </a:r>
            <a:endParaRPr lang="ne-NP" sz="32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F6377B-FE98-41C1-BE2B-CC9845D965FE}"/>
              </a:ext>
            </a:extLst>
          </p:cNvPr>
          <p:cNvSpPr txBox="1"/>
          <p:nvPr/>
        </p:nvSpPr>
        <p:spPr>
          <a:xfrm>
            <a:off x="635831" y="4439095"/>
            <a:ext cx="11733137" cy="547158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नेपालमा रोजगारीको अवस्था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9A0E42-C7F1-41B6-B1D7-C87D9D0822E2}"/>
              </a:ext>
            </a:extLst>
          </p:cNvPr>
          <p:cNvSpPr txBox="1"/>
          <p:nvPr/>
        </p:nvSpPr>
        <p:spPr>
          <a:xfrm>
            <a:off x="635831" y="5342883"/>
            <a:ext cx="11733137" cy="547158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प्रधानमन्त्री रोजगार कार्यक्रमको </a:t>
            </a:r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सान्दर्भिकता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28746-7806-4B3E-9005-6C250410E39C}"/>
              </a:ext>
            </a:extLst>
          </p:cNvPr>
          <p:cNvSpPr txBox="1"/>
          <p:nvPr/>
        </p:nvSpPr>
        <p:spPr>
          <a:xfrm>
            <a:off x="628649" y="8829751"/>
            <a:ext cx="11733137" cy="485602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विगतका कार्यक्रमको सिकाई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0A8788-0C3C-4939-9FD4-DCEE8045D665}"/>
              </a:ext>
            </a:extLst>
          </p:cNvPr>
          <p:cNvSpPr txBox="1"/>
          <p:nvPr/>
        </p:nvSpPr>
        <p:spPr>
          <a:xfrm>
            <a:off x="635831" y="6255936"/>
            <a:ext cx="11733137" cy="547158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प्रधानमन्त्री रोजगार कार्यक्रमको परिवर्तनको परिकल्पना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66A06B-6FBB-490D-A0F3-8EF402648379}"/>
              </a:ext>
            </a:extLst>
          </p:cNvPr>
          <p:cNvSpPr txBox="1"/>
          <p:nvPr/>
        </p:nvSpPr>
        <p:spPr>
          <a:xfrm>
            <a:off x="635831" y="7101895"/>
            <a:ext cx="11733137" cy="547158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200" dirty="0" err="1">
                <a:latin typeface="Preeti" pitchFamily="2" charset="0"/>
                <a:cs typeface="Kalimati" panose="00000400000000000000" pitchFamily="2"/>
              </a:rPr>
              <a:t>तहगत</a:t>
            </a:r>
            <a:r>
              <a:rPr lang="ne-NP" sz="3200" dirty="0">
                <a:latin typeface="Preeti" pitchFamily="2" charset="0"/>
                <a:cs typeface="Kalimati" panose="00000400000000000000" pitchFamily="2"/>
              </a:rPr>
              <a:t> जिम्मेवारी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D0F8D3-5ADD-4911-B398-D533323A406E}"/>
              </a:ext>
            </a:extLst>
          </p:cNvPr>
          <p:cNvSpPr txBox="1"/>
          <p:nvPr/>
        </p:nvSpPr>
        <p:spPr>
          <a:xfrm>
            <a:off x="635831" y="7937366"/>
            <a:ext cx="11733137" cy="485602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सामाजिक सुरक्षा परिचय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लयायतका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सैद्धान्तिक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पक्षहरुको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जानकारी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pic>
        <p:nvPicPr>
          <p:cNvPr id="15" name="Picture 2" descr="Image result for government of nepal logo">
            <a:extLst>
              <a:ext uri="{FF2B5EF4-FFF2-40B4-BE49-F238E27FC236}">
                <a16:creationId xmlns:a16="http://schemas.microsoft.com/office/drawing/2014/main" id="{19DD138F-C21A-4CD6-AF35-B66C2A4A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88D955-B179-46DC-A945-5C2484364F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1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1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1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1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1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1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0224F26B-1695-4262-912F-F77218248D3F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जोखिमताको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अवस्था र आवश्यक </a:t>
            </a:r>
            <a:r>
              <a:rPr lang="ne-NP" sz="4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कृयाकलापहरु</a:t>
            </a:r>
            <a:endParaRPr lang="ne-NP" sz="44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300099-F6E3-48D4-A953-B8F713367590}"/>
              </a:ext>
            </a:extLst>
          </p:cNvPr>
          <p:cNvSpPr/>
          <p:nvPr/>
        </p:nvSpPr>
        <p:spPr>
          <a:xfrm>
            <a:off x="4573906" y="3254958"/>
            <a:ext cx="4398644" cy="43290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latin typeface="Preeti" pitchFamily="2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आर्थिक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रुपमा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सकृय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विपन्न </a:t>
            </a:r>
            <a:endParaRPr lang="en-US" sz="2400" dirty="0">
              <a:latin typeface="Preeti" pitchFamily="2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ne-NP" sz="2400" dirty="0">
              <a:latin typeface="Preeti" pitchFamily="2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83A325B-AE44-4F58-B15D-8189FBD39195}"/>
              </a:ext>
            </a:extLst>
          </p:cNvPr>
          <p:cNvSpPr/>
          <p:nvPr/>
        </p:nvSpPr>
        <p:spPr>
          <a:xfrm>
            <a:off x="4954906" y="4421332"/>
            <a:ext cx="3619500" cy="317660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विपन्न समुदाय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C5B1959-FD7A-49D6-8167-CBEAF6AAEF7F}"/>
              </a:ext>
            </a:extLst>
          </p:cNvPr>
          <p:cNvSpPr/>
          <p:nvPr/>
        </p:nvSpPr>
        <p:spPr>
          <a:xfrm>
            <a:off x="5520056" y="5496160"/>
            <a:ext cx="2565400" cy="20878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अतिविपन्न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14A55E-FF6E-46B7-AEEB-E65A64D312BC}"/>
              </a:ext>
            </a:extLst>
          </p:cNvPr>
          <p:cNvSpPr/>
          <p:nvPr/>
        </p:nvSpPr>
        <p:spPr>
          <a:xfrm>
            <a:off x="5648643" y="1809017"/>
            <a:ext cx="1955800" cy="11982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विपन्नता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81B8F90B-315B-475A-88E6-87C563A639BC}"/>
              </a:ext>
            </a:extLst>
          </p:cNvPr>
          <p:cNvSpPr/>
          <p:nvPr/>
        </p:nvSpPr>
        <p:spPr>
          <a:xfrm>
            <a:off x="6501297" y="2990915"/>
            <a:ext cx="355600" cy="450135"/>
          </a:xfrm>
          <a:prstGeom prst="down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32" name="Callout: Left Arrow 31">
            <a:extLst>
              <a:ext uri="{FF2B5EF4-FFF2-40B4-BE49-F238E27FC236}">
                <a16:creationId xmlns:a16="http://schemas.microsoft.com/office/drawing/2014/main" id="{23AE21ED-8A0D-4550-8E8D-A0D748C7311A}"/>
              </a:ext>
            </a:extLst>
          </p:cNvPr>
          <p:cNvSpPr/>
          <p:nvPr/>
        </p:nvSpPr>
        <p:spPr>
          <a:xfrm>
            <a:off x="7679056" y="2194625"/>
            <a:ext cx="4398643" cy="1021358"/>
          </a:xfrm>
          <a:prstGeom prst="leftArrowCallout">
            <a:avLst/>
          </a:prstGeom>
          <a:solidFill>
            <a:srgbClr val="00B05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32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कृयाकलापहरु</a:t>
            </a:r>
            <a:r>
              <a:rPr lang="ne-NP" sz="32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B850EEE0-982F-4208-8753-A8BE0A698609}"/>
              </a:ext>
            </a:extLst>
          </p:cNvPr>
          <p:cNvSpPr/>
          <p:nvPr/>
        </p:nvSpPr>
        <p:spPr>
          <a:xfrm>
            <a:off x="10342324" y="3274800"/>
            <a:ext cx="571500" cy="481686"/>
          </a:xfrm>
          <a:prstGeom prst="down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35" name="Callout: Left Arrow 34">
            <a:extLst>
              <a:ext uri="{FF2B5EF4-FFF2-40B4-BE49-F238E27FC236}">
                <a16:creationId xmlns:a16="http://schemas.microsoft.com/office/drawing/2014/main" id="{58D97EFC-CFAB-4007-B256-136A11581640}"/>
              </a:ext>
            </a:extLst>
          </p:cNvPr>
          <p:cNvSpPr/>
          <p:nvPr/>
        </p:nvSpPr>
        <p:spPr>
          <a:xfrm>
            <a:off x="7875906" y="3787305"/>
            <a:ext cx="4946330" cy="1208405"/>
          </a:xfrm>
          <a:prstGeom prst="leftArrowCallou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सीप विकास,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उद्यमशिलता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तालिम तथा वित्तीय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सहजीकरण</a:t>
            </a:r>
            <a:endParaRPr lang="ne-NP" sz="2400" dirty="0">
              <a:latin typeface="Preeti" pitchFamily="2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6" name="Callout: Left Arrow 35">
            <a:extLst>
              <a:ext uri="{FF2B5EF4-FFF2-40B4-BE49-F238E27FC236}">
                <a16:creationId xmlns:a16="http://schemas.microsoft.com/office/drawing/2014/main" id="{80A50B65-B53E-45C2-B855-953F763BFFE1}"/>
              </a:ext>
            </a:extLst>
          </p:cNvPr>
          <p:cNvSpPr/>
          <p:nvPr/>
        </p:nvSpPr>
        <p:spPr>
          <a:xfrm>
            <a:off x="7993380" y="5152515"/>
            <a:ext cx="4861719" cy="990519"/>
          </a:xfrm>
          <a:prstGeom prst="leftArrowCallout">
            <a:avLst/>
          </a:prstGeom>
          <a:solidFill>
            <a:schemeClr val="accent1">
              <a:lumMod val="5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विकासका </a:t>
            </a:r>
            <a:r>
              <a:rPr lang="ne-NP" sz="2400" dirty="0" err="1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कार्यक्रमहरु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</a:t>
            </a:r>
          </a:p>
        </p:txBody>
      </p:sp>
      <p:sp>
        <p:nvSpPr>
          <p:cNvPr id="37" name="Callout: Left Arrow 36">
            <a:extLst>
              <a:ext uri="{FF2B5EF4-FFF2-40B4-BE49-F238E27FC236}">
                <a16:creationId xmlns:a16="http://schemas.microsoft.com/office/drawing/2014/main" id="{1E98D468-8215-4751-B494-57372148CC9A}"/>
              </a:ext>
            </a:extLst>
          </p:cNvPr>
          <p:cNvSpPr/>
          <p:nvPr/>
        </p:nvSpPr>
        <p:spPr>
          <a:xfrm>
            <a:off x="7637145" y="6337701"/>
            <a:ext cx="5217954" cy="990519"/>
          </a:xfrm>
          <a:prstGeom prst="leftArrowCallout">
            <a:avLst/>
          </a:prstGeom>
          <a:solidFill>
            <a:schemeClr val="tx1">
              <a:lumMod val="95000"/>
              <a:lumOff val="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सशर्त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एवम्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निशर्त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नगद प्रवाहका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कार्यक्रमहरु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</a:t>
            </a:r>
          </a:p>
        </p:txBody>
      </p:sp>
      <p:sp>
        <p:nvSpPr>
          <p:cNvPr id="39" name="Callout: Down Arrow 38">
            <a:extLst>
              <a:ext uri="{FF2B5EF4-FFF2-40B4-BE49-F238E27FC236}">
                <a16:creationId xmlns:a16="http://schemas.microsoft.com/office/drawing/2014/main" id="{764DB25B-6ACC-4A84-81C9-2CBD6C206570}"/>
              </a:ext>
            </a:extLst>
          </p:cNvPr>
          <p:cNvSpPr/>
          <p:nvPr/>
        </p:nvSpPr>
        <p:spPr>
          <a:xfrm>
            <a:off x="2484756" y="2408850"/>
            <a:ext cx="2299650" cy="838199"/>
          </a:xfrm>
          <a:prstGeom prst="downArrowCallout">
            <a:avLst/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3200" dirty="0">
                <a:solidFill>
                  <a:srgbClr val="FFFFFF"/>
                </a:solidFill>
                <a:latin typeface="Preeti" pitchFamily="2" charset="0"/>
                <a:cs typeface="Kalimati" panose="00000400000000000000" pitchFamily="2"/>
              </a:rPr>
              <a:t>आवश्यकता</a:t>
            </a: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DBA191ED-4C7A-4057-95EC-693A8F94E26F}"/>
              </a:ext>
            </a:extLst>
          </p:cNvPr>
          <p:cNvSpPr/>
          <p:nvPr/>
        </p:nvSpPr>
        <p:spPr>
          <a:xfrm>
            <a:off x="1850232" y="3756486"/>
            <a:ext cx="3247547" cy="743901"/>
          </a:xfrm>
          <a:prstGeom prst="homePlate">
            <a:avLst/>
          </a:prstGeom>
          <a:solidFill>
            <a:schemeClr val="accent1">
              <a:lumMod val="75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आय तथा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उद्यमशिलतामा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बृद्धि</a:t>
            </a:r>
            <a:endParaRPr lang="ne-NP" sz="2400" dirty="0">
              <a:latin typeface="Preeti" pitchFamily="2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8587780C-ABF8-4FA5-91E0-D03CF84B46C1}"/>
              </a:ext>
            </a:extLst>
          </p:cNvPr>
          <p:cNvSpPr/>
          <p:nvPr/>
        </p:nvSpPr>
        <p:spPr>
          <a:xfrm>
            <a:off x="1850232" y="4995710"/>
            <a:ext cx="3606323" cy="885712"/>
          </a:xfrm>
          <a:prstGeom prst="homePlate">
            <a:avLst/>
          </a:prstGeom>
          <a:solidFill>
            <a:schemeClr val="tx1">
              <a:lumMod val="95000"/>
              <a:lumOff val="5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सामाजिक तथा आर्थिक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समावेशिकरण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एवम् सुधार</a:t>
            </a: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A414CE78-310E-4EA2-B93F-285D9A825855}"/>
              </a:ext>
            </a:extLst>
          </p:cNvPr>
          <p:cNvSpPr/>
          <p:nvPr/>
        </p:nvSpPr>
        <p:spPr>
          <a:xfrm>
            <a:off x="1827848" y="6498642"/>
            <a:ext cx="3717608" cy="594360"/>
          </a:xfrm>
          <a:prstGeom prst="homePlate">
            <a:avLst/>
          </a:prstGeom>
          <a:solidFill>
            <a:schemeClr val="tx1">
              <a:lumMod val="95000"/>
              <a:lumOff val="5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संरक्षण, सुरक्षा र सुधार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F56C144-23DE-4D38-91D1-04384E63EEBA}"/>
              </a:ext>
            </a:extLst>
          </p:cNvPr>
          <p:cNvSpPr/>
          <p:nvPr/>
        </p:nvSpPr>
        <p:spPr>
          <a:xfrm>
            <a:off x="180502" y="6449112"/>
            <a:ext cx="1437006" cy="64389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रक्षा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FAB77BD-56C3-43C6-909B-9103CDD5C110}"/>
              </a:ext>
            </a:extLst>
          </p:cNvPr>
          <p:cNvSpPr/>
          <p:nvPr/>
        </p:nvSpPr>
        <p:spPr>
          <a:xfrm>
            <a:off x="149701" y="4995710"/>
            <a:ext cx="1437006" cy="64389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रुपान्तरण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4CE846-9724-4047-846A-2134EDCEBB69}"/>
              </a:ext>
            </a:extLst>
          </p:cNvPr>
          <p:cNvSpPr/>
          <p:nvPr/>
        </p:nvSpPr>
        <p:spPr>
          <a:xfrm>
            <a:off x="182564" y="3825535"/>
            <a:ext cx="1437006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प्रोत्साहन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E9DF179-DD58-4F40-8182-762C8B4265F4}"/>
              </a:ext>
            </a:extLst>
          </p:cNvPr>
          <p:cNvSpPr/>
          <p:nvPr/>
        </p:nvSpPr>
        <p:spPr>
          <a:xfrm>
            <a:off x="116205" y="2360766"/>
            <a:ext cx="2199005" cy="679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32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उद्देश्य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521574CA-D188-4F9D-A2B3-DAE157C66E43}"/>
              </a:ext>
            </a:extLst>
          </p:cNvPr>
          <p:cNvSpPr/>
          <p:nvPr/>
        </p:nvSpPr>
        <p:spPr>
          <a:xfrm>
            <a:off x="700406" y="3213635"/>
            <a:ext cx="571500" cy="481686"/>
          </a:xfrm>
          <a:prstGeom prst="down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7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1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1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1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1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1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1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1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1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1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1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1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1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1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2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2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3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6">
            <a:extLst>
              <a:ext uri="{FF2B5EF4-FFF2-40B4-BE49-F238E27FC236}">
                <a16:creationId xmlns:a16="http://schemas.microsoft.com/office/drawing/2014/main" id="{45A2C549-E894-47B6-9E77-41B419891D15}"/>
              </a:ext>
            </a:extLst>
          </p:cNvPr>
          <p:cNvSpPr/>
          <p:nvPr/>
        </p:nvSpPr>
        <p:spPr>
          <a:xfrm>
            <a:off x="99066" y="37752"/>
            <a:ext cx="13002593" cy="60871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457200"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36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नेपालमा विगतमा </a:t>
            </a:r>
            <a:r>
              <a:rPr lang="ne-NP" sz="36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संचालित</a:t>
            </a:r>
            <a:r>
              <a:rPr lang="ne-NP" sz="36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 सार्वजनिक निर्माण </a:t>
            </a:r>
            <a:r>
              <a:rPr lang="ne-NP" sz="36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कार्यहरुको</a:t>
            </a:r>
            <a:r>
              <a:rPr lang="ne-NP" sz="36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 </a:t>
            </a:r>
            <a:r>
              <a:rPr lang="ne-NP" sz="36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मूल्यांकन</a:t>
            </a:r>
            <a:endParaRPr lang="ne-NP" sz="36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sym typeface="Helvetica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5076F38-D563-4C33-9F47-47E93B9A70FE}"/>
              </a:ext>
            </a:extLst>
          </p:cNvPr>
          <p:cNvGrpSpPr/>
          <p:nvPr/>
        </p:nvGrpSpPr>
        <p:grpSpPr>
          <a:xfrm>
            <a:off x="1272924" y="1415210"/>
            <a:ext cx="10699302" cy="2005232"/>
            <a:chOff x="904608" y="3145697"/>
            <a:chExt cx="11636864" cy="4283852"/>
          </a:xfrm>
        </p:grpSpPr>
        <p:sp>
          <p:nvSpPr>
            <p:cNvPr id="199" name="Line">
              <a:extLst>
                <a:ext uri="{FF2B5EF4-FFF2-40B4-BE49-F238E27FC236}">
                  <a16:creationId xmlns:a16="http://schemas.microsoft.com/office/drawing/2014/main" id="{9CC143D0-4BE4-4D2D-9A1D-00BE122723C1}"/>
                </a:ext>
              </a:extLst>
            </p:cNvPr>
            <p:cNvSpPr/>
            <p:nvPr/>
          </p:nvSpPr>
          <p:spPr>
            <a:xfrm>
              <a:off x="991249" y="3145697"/>
              <a:ext cx="5523120" cy="397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0800"/>
                    <a:pt x="0" y="10800"/>
                    <a:pt x="0" y="21600"/>
                  </a:cubicBezTo>
                </a:path>
              </a:pathLst>
            </a:custGeom>
            <a:ln w="25400">
              <a:solidFill>
                <a:srgbClr val="CFD7E2"/>
              </a:solidFill>
              <a:miter/>
            </a:ln>
          </p:spPr>
          <p:txBody>
            <a:bodyPr lIns="44260" tIns="44260" rIns="44260" bIns="44260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cs typeface="Kalimati" panose="00000400000000000000" pitchFamily="2"/>
              </a:endParaRPr>
            </a:p>
          </p:txBody>
        </p:sp>
        <p:sp>
          <p:nvSpPr>
            <p:cNvPr id="200" name="Shape">
              <a:extLst>
                <a:ext uri="{FF2B5EF4-FFF2-40B4-BE49-F238E27FC236}">
                  <a16:creationId xmlns:a16="http://schemas.microsoft.com/office/drawing/2014/main" id="{537D1C8D-3F3D-4090-A4C8-501E1462C4DD}"/>
                </a:ext>
              </a:extLst>
            </p:cNvPr>
            <p:cNvSpPr/>
            <p:nvPr/>
          </p:nvSpPr>
          <p:spPr>
            <a:xfrm>
              <a:off x="904608" y="7180925"/>
              <a:ext cx="165742" cy="16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5"/>
                  </a:moveTo>
                  <a:cubicBezTo>
                    <a:pt x="21600" y="12818"/>
                    <a:pt x="21174" y="14518"/>
                    <a:pt x="20179" y="16218"/>
                  </a:cubicBezTo>
                  <a:cubicBezTo>
                    <a:pt x="19184" y="17917"/>
                    <a:pt x="17905" y="19192"/>
                    <a:pt x="16200" y="20184"/>
                  </a:cubicBezTo>
                  <a:cubicBezTo>
                    <a:pt x="14495" y="21175"/>
                    <a:pt x="12789" y="21600"/>
                    <a:pt x="10800" y="21600"/>
                  </a:cubicBezTo>
                  <a:cubicBezTo>
                    <a:pt x="8811" y="21600"/>
                    <a:pt x="7105" y="21175"/>
                    <a:pt x="5400" y="20184"/>
                  </a:cubicBezTo>
                  <a:cubicBezTo>
                    <a:pt x="3695" y="19192"/>
                    <a:pt x="2416" y="17917"/>
                    <a:pt x="1421" y="16218"/>
                  </a:cubicBezTo>
                  <a:cubicBezTo>
                    <a:pt x="426" y="14518"/>
                    <a:pt x="0" y="12818"/>
                    <a:pt x="0" y="10835"/>
                  </a:cubicBezTo>
                  <a:cubicBezTo>
                    <a:pt x="0" y="8852"/>
                    <a:pt x="426" y="7224"/>
                    <a:pt x="1421" y="5453"/>
                  </a:cubicBezTo>
                  <a:cubicBezTo>
                    <a:pt x="2416" y="3753"/>
                    <a:pt x="3695" y="2479"/>
                    <a:pt x="5400" y="1487"/>
                  </a:cubicBezTo>
                  <a:cubicBezTo>
                    <a:pt x="7105" y="496"/>
                    <a:pt x="8811" y="0"/>
                    <a:pt x="10800" y="0"/>
                  </a:cubicBezTo>
                  <a:cubicBezTo>
                    <a:pt x="12789" y="0"/>
                    <a:pt x="14495" y="496"/>
                    <a:pt x="16200" y="1487"/>
                  </a:cubicBezTo>
                  <a:cubicBezTo>
                    <a:pt x="17905" y="2479"/>
                    <a:pt x="19184" y="3753"/>
                    <a:pt x="20179" y="5453"/>
                  </a:cubicBezTo>
                  <a:cubicBezTo>
                    <a:pt x="21174" y="7224"/>
                    <a:pt x="21600" y="8852"/>
                    <a:pt x="21600" y="10835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cs typeface="Kalimati" panose="00000400000000000000" pitchFamily="2"/>
              </a:endParaRPr>
            </a:p>
          </p:txBody>
        </p:sp>
        <p:sp>
          <p:nvSpPr>
            <p:cNvPr id="201" name="Line">
              <a:extLst>
                <a:ext uri="{FF2B5EF4-FFF2-40B4-BE49-F238E27FC236}">
                  <a16:creationId xmlns:a16="http://schemas.microsoft.com/office/drawing/2014/main" id="{EA391ABE-DA5A-4A45-910B-37982CDC9FE0}"/>
                </a:ext>
              </a:extLst>
            </p:cNvPr>
            <p:cNvSpPr/>
            <p:nvPr/>
          </p:nvSpPr>
          <p:spPr>
            <a:xfrm>
              <a:off x="3913544" y="3145697"/>
              <a:ext cx="2600824" cy="401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0800"/>
                    <a:pt x="0" y="10800"/>
                    <a:pt x="0" y="21600"/>
                  </a:cubicBezTo>
                </a:path>
              </a:pathLst>
            </a:custGeom>
            <a:ln w="25400">
              <a:solidFill>
                <a:srgbClr val="CFD7E2"/>
              </a:solidFill>
              <a:miter/>
            </a:ln>
          </p:spPr>
          <p:txBody>
            <a:bodyPr lIns="44260" tIns="44260" rIns="44260" bIns="44260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400" dirty="0">
                <a:cs typeface="Kalimati" panose="00000400000000000000" pitchFamily="2"/>
              </a:endParaRPr>
            </a:p>
          </p:txBody>
        </p:sp>
        <p:sp>
          <p:nvSpPr>
            <p:cNvPr id="202" name="Shape">
              <a:extLst>
                <a:ext uri="{FF2B5EF4-FFF2-40B4-BE49-F238E27FC236}">
                  <a16:creationId xmlns:a16="http://schemas.microsoft.com/office/drawing/2014/main" id="{C2AE554D-0FB1-4F53-9553-7087D22281CE}"/>
                </a:ext>
              </a:extLst>
            </p:cNvPr>
            <p:cNvSpPr/>
            <p:nvPr/>
          </p:nvSpPr>
          <p:spPr>
            <a:xfrm>
              <a:off x="3803467" y="7201644"/>
              <a:ext cx="165745" cy="16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5"/>
                  </a:moveTo>
                  <a:cubicBezTo>
                    <a:pt x="21600" y="12818"/>
                    <a:pt x="21104" y="14518"/>
                    <a:pt x="20113" y="16218"/>
                  </a:cubicBezTo>
                  <a:cubicBezTo>
                    <a:pt x="19121" y="17917"/>
                    <a:pt x="17847" y="19192"/>
                    <a:pt x="16147" y="20184"/>
                  </a:cubicBezTo>
                  <a:cubicBezTo>
                    <a:pt x="14376" y="21175"/>
                    <a:pt x="12748" y="21600"/>
                    <a:pt x="10765" y="21600"/>
                  </a:cubicBezTo>
                  <a:cubicBezTo>
                    <a:pt x="8782" y="21600"/>
                    <a:pt x="7082" y="21175"/>
                    <a:pt x="5382" y="20184"/>
                  </a:cubicBezTo>
                  <a:cubicBezTo>
                    <a:pt x="3683" y="19192"/>
                    <a:pt x="2408" y="17917"/>
                    <a:pt x="1416" y="16218"/>
                  </a:cubicBezTo>
                  <a:cubicBezTo>
                    <a:pt x="425" y="14518"/>
                    <a:pt x="0" y="12818"/>
                    <a:pt x="0" y="10835"/>
                  </a:cubicBezTo>
                  <a:cubicBezTo>
                    <a:pt x="0" y="8852"/>
                    <a:pt x="425" y="7224"/>
                    <a:pt x="1416" y="5453"/>
                  </a:cubicBezTo>
                  <a:cubicBezTo>
                    <a:pt x="2408" y="3753"/>
                    <a:pt x="3683" y="2479"/>
                    <a:pt x="5382" y="1487"/>
                  </a:cubicBezTo>
                  <a:cubicBezTo>
                    <a:pt x="7082" y="496"/>
                    <a:pt x="8782" y="0"/>
                    <a:pt x="10765" y="0"/>
                  </a:cubicBezTo>
                  <a:cubicBezTo>
                    <a:pt x="12748" y="0"/>
                    <a:pt x="14376" y="496"/>
                    <a:pt x="16147" y="1487"/>
                  </a:cubicBezTo>
                  <a:cubicBezTo>
                    <a:pt x="17847" y="2479"/>
                    <a:pt x="19121" y="3753"/>
                    <a:pt x="20113" y="5453"/>
                  </a:cubicBezTo>
                  <a:cubicBezTo>
                    <a:pt x="21104" y="7224"/>
                    <a:pt x="21600" y="8852"/>
                    <a:pt x="21600" y="10835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cs typeface="Kalimati" panose="00000400000000000000" pitchFamily="2"/>
              </a:endParaRPr>
            </a:p>
          </p:txBody>
        </p: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B97B8FAF-1917-42F4-BFAE-C9DAB452EC47}"/>
                </a:ext>
              </a:extLst>
            </p:cNvPr>
            <p:cNvSpPr/>
            <p:nvPr/>
          </p:nvSpPr>
          <p:spPr>
            <a:xfrm flipH="1">
              <a:off x="6514915" y="3145697"/>
              <a:ext cx="0" cy="4159543"/>
            </a:xfrm>
            <a:prstGeom prst="line">
              <a:avLst/>
            </a:prstGeom>
            <a:ln w="25400">
              <a:solidFill>
                <a:srgbClr val="CFD7E2"/>
              </a:solidFill>
              <a:miter/>
            </a:ln>
          </p:spPr>
          <p:txBody>
            <a:bodyPr lIns="44260" tIns="44260" rIns="44260" bIns="44260"/>
            <a:lstStyle/>
            <a:p>
              <a:pPr algn="l" defTabSz="590133">
                <a:lnSpc>
                  <a:spcPct val="93000"/>
                </a:lnSpc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400">
                <a:cs typeface="Kalimati" panose="00000400000000000000" pitchFamily="2"/>
              </a:endParaRPr>
            </a:p>
          </p:txBody>
        </p:sp>
        <p:sp>
          <p:nvSpPr>
            <p:cNvPr id="204" name="Shape">
              <a:extLst>
                <a:ext uri="{FF2B5EF4-FFF2-40B4-BE49-F238E27FC236}">
                  <a16:creationId xmlns:a16="http://schemas.microsoft.com/office/drawing/2014/main" id="{961B289D-E0D0-48E0-843F-5A6B5B5DC4B2}"/>
                </a:ext>
              </a:extLst>
            </p:cNvPr>
            <p:cNvSpPr/>
            <p:nvPr/>
          </p:nvSpPr>
          <p:spPr>
            <a:xfrm>
              <a:off x="6453694" y="7263805"/>
              <a:ext cx="165745" cy="165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5"/>
                  </a:moveTo>
                  <a:cubicBezTo>
                    <a:pt x="21600" y="12818"/>
                    <a:pt x="21104" y="14518"/>
                    <a:pt x="20113" y="16218"/>
                  </a:cubicBezTo>
                  <a:cubicBezTo>
                    <a:pt x="19121" y="17917"/>
                    <a:pt x="17988" y="19192"/>
                    <a:pt x="16218" y="20184"/>
                  </a:cubicBezTo>
                  <a:cubicBezTo>
                    <a:pt x="14518" y="21175"/>
                    <a:pt x="12748" y="21600"/>
                    <a:pt x="10765" y="21600"/>
                  </a:cubicBezTo>
                  <a:cubicBezTo>
                    <a:pt x="8782" y="21600"/>
                    <a:pt x="7082" y="21175"/>
                    <a:pt x="5382" y="20184"/>
                  </a:cubicBezTo>
                  <a:cubicBezTo>
                    <a:pt x="3683" y="19192"/>
                    <a:pt x="2408" y="17917"/>
                    <a:pt x="1416" y="16218"/>
                  </a:cubicBezTo>
                  <a:cubicBezTo>
                    <a:pt x="425" y="14518"/>
                    <a:pt x="0" y="12818"/>
                    <a:pt x="0" y="10835"/>
                  </a:cubicBezTo>
                  <a:cubicBezTo>
                    <a:pt x="0" y="8852"/>
                    <a:pt x="425" y="7224"/>
                    <a:pt x="1416" y="5453"/>
                  </a:cubicBezTo>
                  <a:cubicBezTo>
                    <a:pt x="2408" y="3753"/>
                    <a:pt x="3683" y="2479"/>
                    <a:pt x="5382" y="1487"/>
                  </a:cubicBezTo>
                  <a:cubicBezTo>
                    <a:pt x="7082" y="496"/>
                    <a:pt x="8782" y="0"/>
                    <a:pt x="10765" y="0"/>
                  </a:cubicBezTo>
                  <a:cubicBezTo>
                    <a:pt x="12748" y="0"/>
                    <a:pt x="14518" y="496"/>
                    <a:pt x="16218" y="1487"/>
                  </a:cubicBezTo>
                  <a:cubicBezTo>
                    <a:pt x="17988" y="2479"/>
                    <a:pt x="19121" y="3753"/>
                    <a:pt x="20113" y="5453"/>
                  </a:cubicBezTo>
                  <a:cubicBezTo>
                    <a:pt x="21104" y="7224"/>
                    <a:pt x="21600" y="8852"/>
                    <a:pt x="21600" y="10835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cs typeface="Kalimati" panose="00000400000000000000" pitchFamily="2"/>
              </a:endParaRPr>
            </a:p>
          </p:txBody>
        </p:sp>
        <p:sp>
          <p:nvSpPr>
            <p:cNvPr id="205" name="Line">
              <a:extLst>
                <a:ext uri="{FF2B5EF4-FFF2-40B4-BE49-F238E27FC236}">
                  <a16:creationId xmlns:a16="http://schemas.microsoft.com/office/drawing/2014/main" id="{4223487B-6844-4207-B4C8-A748DF63A7D7}"/>
                </a:ext>
              </a:extLst>
            </p:cNvPr>
            <p:cNvSpPr/>
            <p:nvPr/>
          </p:nvSpPr>
          <p:spPr>
            <a:xfrm>
              <a:off x="6514913" y="3145698"/>
              <a:ext cx="2971220" cy="403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0800"/>
                    <a:pt x="21600" y="10800"/>
                    <a:pt x="21600" y="21600"/>
                  </a:cubicBezTo>
                </a:path>
              </a:pathLst>
            </a:custGeom>
            <a:ln w="25400">
              <a:solidFill>
                <a:srgbClr val="CFD7E2"/>
              </a:solidFill>
              <a:miter/>
            </a:ln>
          </p:spPr>
          <p:txBody>
            <a:bodyPr lIns="44260" tIns="44260" rIns="44260" bIns="44260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cs typeface="Kalimati" panose="00000400000000000000" pitchFamily="2"/>
              </a:endParaRPr>
            </a:p>
          </p:txBody>
        </p:sp>
        <p:sp>
          <p:nvSpPr>
            <p:cNvPr id="206" name="Shape">
              <a:extLst>
                <a:ext uri="{FF2B5EF4-FFF2-40B4-BE49-F238E27FC236}">
                  <a16:creationId xmlns:a16="http://schemas.microsoft.com/office/drawing/2014/main" id="{CC845C61-917A-4C16-8DD4-C0A0B8524294}"/>
                </a:ext>
              </a:extLst>
            </p:cNvPr>
            <p:cNvSpPr/>
            <p:nvPr/>
          </p:nvSpPr>
          <p:spPr>
            <a:xfrm>
              <a:off x="9393992" y="7201644"/>
              <a:ext cx="165744" cy="16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5"/>
                  </a:moveTo>
                  <a:cubicBezTo>
                    <a:pt x="21600" y="12818"/>
                    <a:pt x="21175" y="14518"/>
                    <a:pt x="20113" y="16218"/>
                  </a:cubicBezTo>
                  <a:cubicBezTo>
                    <a:pt x="19121" y="17917"/>
                    <a:pt x="17988" y="19192"/>
                    <a:pt x="16218" y="20184"/>
                  </a:cubicBezTo>
                  <a:cubicBezTo>
                    <a:pt x="14518" y="21175"/>
                    <a:pt x="12889" y="21600"/>
                    <a:pt x="10835" y="21600"/>
                  </a:cubicBezTo>
                  <a:cubicBezTo>
                    <a:pt x="8852" y="21600"/>
                    <a:pt x="7153" y="21175"/>
                    <a:pt x="5382" y="20184"/>
                  </a:cubicBezTo>
                  <a:cubicBezTo>
                    <a:pt x="3683" y="19192"/>
                    <a:pt x="2479" y="17917"/>
                    <a:pt x="1487" y="16218"/>
                  </a:cubicBezTo>
                  <a:cubicBezTo>
                    <a:pt x="496" y="14518"/>
                    <a:pt x="0" y="12818"/>
                    <a:pt x="0" y="10835"/>
                  </a:cubicBezTo>
                  <a:cubicBezTo>
                    <a:pt x="0" y="8852"/>
                    <a:pt x="496" y="7224"/>
                    <a:pt x="1487" y="5453"/>
                  </a:cubicBezTo>
                  <a:cubicBezTo>
                    <a:pt x="2479" y="3753"/>
                    <a:pt x="3683" y="2479"/>
                    <a:pt x="5382" y="1487"/>
                  </a:cubicBezTo>
                  <a:cubicBezTo>
                    <a:pt x="7153" y="496"/>
                    <a:pt x="8782" y="0"/>
                    <a:pt x="10835" y="0"/>
                  </a:cubicBezTo>
                  <a:cubicBezTo>
                    <a:pt x="12818" y="0"/>
                    <a:pt x="14518" y="496"/>
                    <a:pt x="16218" y="1487"/>
                  </a:cubicBezTo>
                  <a:cubicBezTo>
                    <a:pt x="17988" y="2479"/>
                    <a:pt x="19121" y="3753"/>
                    <a:pt x="20113" y="5453"/>
                  </a:cubicBezTo>
                  <a:cubicBezTo>
                    <a:pt x="21175" y="7224"/>
                    <a:pt x="21600" y="8852"/>
                    <a:pt x="21600" y="10835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cs typeface="Kalimati" panose="00000400000000000000" pitchFamily="2"/>
              </a:endParaRPr>
            </a:p>
          </p:txBody>
        </p:sp>
        <p:sp>
          <p:nvSpPr>
            <p:cNvPr id="207" name="Line">
              <a:extLst>
                <a:ext uri="{FF2B5EF4-FFF2-40B4-BE49-F238E27FC236}">
                  <a16:creationId xmlns:a16="http://schemas.microsoft.com/office/drawing/2014/main" id="{A12FB72A-55CB-4600-9DF2-2BC62EA8D3A1}"/>
                </a:ext>
              </a:extLst>
            </p:cNvPr>
            <p:cNvSpPr/>
            <p:nvPr/>
          </p:nvSpPr>
          <p:spPr>
            <a:xfrm>
              <a:off x="6514913" y="3145698"/>
              <a:ext cx="5954803" cy="405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0800"/>
                    <a:pt x="21600" y="10800"/>
                    <a:pt x="21600" y="21600"/>
                  </a:cubicBezTo>
                </a:path>
              </a:pathLst>
            </a:custGeom>
            <a:ln w="25400">
              <a:solidFill>
                <a:srgbClr val="CFD7E2"/>
              </a:solidFill>
              <a:miter/>
            </a:ln>
          </p:spPr>
          <p:txBody>
            <a:bodyPr lIns="44260" tIns="44260" rIns="44260" bIns="44260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cs typeface="Kalimati" panose="00000400000000000000" pitchFamily="2"/>
              </a:endParaRPr>
            </a:p>
          </p:txBody>
        </p:sp>
        <p:sp>
          <p:nvSpPr>
            <p:cNvPr id="208" name="Shape">
              <a:extLst>
                <a:ext uri="{FF2B5EF4-FFF2-40B4-BE49-F238E27FC236}">
                  <a16:creationId xmlns:a16="http://schemas.microsoft.com/office/drawing/2014/main" id="{FD8AC0FD-9A04-4892-BBAF-5196EF6715F7}"/>
                </a:ext>
              </a:extLst>
            </p:cNvPr>
            <p:cNvSpPr/>
            <p:nvPr/>
          </p:nvSpPr>
          <p:spPr>
            <a:xfrm>
              <a:off x="12375728" y="7201644"/>
              <a:ext cx="165744" cy="16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5"/>
                  </a:moveTo>
                  <a:cubicBezTo>
                    <a:pt x="21600" y="12818"/>
                    <a:pt x="21175" y="14518"/>
                    <a:pt x="20184" y="16218"/>
                  </a:cubicBezTo>
                  <a:cubicBezTo>
                    <a:pt x="19192" y="17917"/>
                    <a:pt x="17917" y="19192"/>
                    <a:pt x="16218" y="20184"/>
                  </a:cubicBezTo>
                  <a:cubicBezTo>
                    <a:pt x="14518" y="21175"/>
                    <a:pt x="12818" y="21600"/>
                    <a:pt x="10835" y="21600"/>
                  </a:cubicBezTo>
                  <a:cubicBezTo>
                    <a:pt x="8852" y="21600"/>
                    <a:pt x="7153" y="21175"/>
                    <a:pt x="5382" y="20184"/>
                  </a:cubicBezTo>
                  <a:cubicBezTo>
                    <a:pt x="3683" y="19192"/>
                    <a:pt x="2479" y="17917"/>
                    <a:pt x="1487" y="16218"/>
                  </a:cubicBezTo>
                  <a:cubicBezTo>
                    <a:pt x="496" y="14518"/>
                    <a:pt x="0" y="12818"/>
                    <a:pt x="0" y="10835"/>
                  </a:cubicBezTo>
                  <a:cubicBezTo>
                    <a:pt x="0" y="8852"/>
                    <a:pt x="496" y="7224"/>
                    <a:pt x="1487" y="5453"/>
                  </a:cubicBezTo>
                  <a:cubicBezTo>
                    <a:pt x="2479" y="3753"/>
                    <a:pt x="3683" y="2479"/>
                    <a:pt x="5382" y="1487"/>
                  </a:cubicBezTo>
                  <a:cubicBezTo>
                    <a:pt x="7153" y="496"/>
                    <a:pt x="8852" y="0"/>
                    <a:pt x="10835" y="0"/>
                  </a:cubicBezTo>
                  <a:cubicBezTo>
                    <a:pt x="12818" y="0"/>
                    <a:pt x="14518" y="496"/>
                    <a:pt x="16218" y="1487"/>
                  </a:cubicBezTo>
                  <a:cubicBezTo>
                    <a:pt x="17917" y="2479"/>
                    <a:pt x="19192" y="3753"/>
                    <a:pt x="20184" y="5453"/>
                  </a:cubicBezTo>
                  <a:cubicBezTo>
                    <a:pt x="21175" y="7224"/>
                    <a:pt x="21600" y="8852"/>
                    <a:pt x="21600" y="10835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cs typeface="Kalimati" panose="00000400000000000000" pitchFamily="2"/>
              </a:endParaRPr>
            </a:p>
          </p:txBody>
        </p:sp>
      </p:grpSp>
      <p:pic>
        <p:nvPicPr>
          <p:cNvPr id="1026" name="Picture 2" descr="Image result for targeting">
            <a:extLst>
              <a:ext uri="{FF2B5EF4-FFF2-40B4-BE49-F238E27FC236}">
                <a16:creationId xmlns:a16="http://schemas.microsoft.com/office/drawing/2014/main" id="{77EE91AA-725F-49FD-BF44-F541964B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59" y="3546632"/>
            <a:ext cx="1594706" cy="126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enefit social protection">
            <a:extLst>
              <a:ext uri="{FF2B5EF4-FFF2-40B4-BE49-F238E27FC236}">
                <a16:creationId xmlns:a16="http://schemas.microsoft.com/office/drawing/2014/main" id="{7364468B-10C7-4FFE-ACC0-D30DAEA0D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810" y="3745310"/>
            <a:ext cx="1777481" cy="8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" descr="C:\Users\user\Videos\Opm Final\_MG_8085.jpg">
            <a:extLst>
              <a:ext uri="{FF2B5EF4-FFF2-40B4-BE49-F238E27FC236}">
                <a16:creationId xmlns:a16="http://schemas.microsoft.com/office/drawing/2014/main" id="{073BE4AB-60CB-428F-AA6E-0BC56083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698" y="3708422"/>
            <a:ext cx="1444861" cy="9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771D188C-1B69-4E05-9178-6AC23F1A7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624" y="3546632"/>
            <a:ext cx="1411382" cy="1260397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E00CE632-45E7-4392-819E-6D1B78A3B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8255" y="3546632"/>
            <a:ext cx="895552" cy="1272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0CFF7A-428D-4C5B-BBAF-665C3F44CED2}"/>
              </a:ext>
            </a:extLst>
          </p:cNvPr>
          <p:cNvSpPr txBox="1"/>
          <p:nvPr/>
        </p:nvSpPr>
        <p:spPr>
          <a:xfrm>
            <a:off x="368037" y="5062628"/>
            <a:ext cx="2114550" cy="264003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लाभग्राहीको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छनौट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प्रकृयामा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अति विपन्नलाई समाहित गर्न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कठिनाई</a:t>
            </a:r>
            <a:endParaRPr lang="ne-NP" sz="28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8B09920-CE1E-4710-B8E6-A73CC9C3FD42}"/>
              </a:ext>
            </a:extLst>
          </p:cNvPr>
          <p:cNvSpPr txBox="1"/>
          <p:nvPr/>
        </p:nvSpPr>
        <p:spPr>
          <a:xfrm>
            <a:off x="2834375" y="5047903"/>
            <a:ext cx="2114550" cy="220915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आवश्यकता अनुसारको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लाभग्राहीलाई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सेवा र सुविधा नपुगेको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F73F29A-01FE-4F0F-AA6D-87AFEFAB0304}"/>
              </a:ext>
            </a:extLst>
          </p:cNvPr>
          <p:cNvSpPr txBox="1"/>
          <p:nvPr/>
        </p:nvSpPr>
        <p:spPr>
          <a:xfrm>
            <a:off x="8138863" y="5039899"/>
            <a:ext cx="2114550" cy="30709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एकिकृत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राष्ट्रिय नीति नभएको कारण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कार्यक्रमहरु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बीच  सहकार्य र समन्वय नभएको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8C942FD-F78D-4457-9CA4-2CEFDFF7F5DE}"/>
              </a:ext>
            </a:extLst>
          </p:cNvPr>
          <p:cNvSpPr txBox="1"/>
          <p:nvPr/>
        </p:nvSpPr>
        <p:spPr>
          <a:xfrm>
            <a:off x="5235075" y="5175086"/>
            <a:ext cx="2391280" cy="30709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विपन्न र स्थानीय आवश्यकता अनुसार तुरुन्तै लाभ दिने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पूर्वाधारहरुको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विकास हुन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कठिनाई</a:t>
            </a:r>
            <a:endParaRPr lang="ne-NP" sz="28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5C0D78CA-B5DE-4540-87F4-A12CDCE26FB4}"/>
              </a:ext>
            </a:extLst>
          </p:cNvPr>
          <p:cNvSpPr txBox="1"/>
          <p:nvPr/>
        </p:nvSpPr>
        <p:spPr>
          <a:xfrm>
            <a:off x="10762561" y="5047903"/>
            <a:ext cx="2114550" cy="220915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स्थानीय रोजगारीलाई ध्यानमा राखेर सीप विकास गर्न नसकिएको</a:t>
            </a:r>
          </a:p>
        </p:txBody>
      </p:sp>
    </p:spTree>
    <p:extLst>
      <p:ext uri="{BB962C8B-B14F-4D97-AF65-F5344CB8AC3E}">
        <p14:creationId xmlns:p14="http://schemas.microsoft.com/office/powerpoint/2010/main" val="25545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3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8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3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8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3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8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225" grpId="0"/>
      <p:bldP spid="226" grpId="0"/>
      <p:bldP spid="227" grpId="0"/>
      <p:bldP spid="2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6">
            <a:extLst>
              <a:ext uri="{FF2B5EF4-FFF2-40B4-BE49-F238E27FC236}">
                <a16:creationId xmlns:a16="http://schemas.microsoft.com/office/drawing/2014/main" id="{45A2C549-E894-47B6-9E77-41B419891D15}"/>
              </a:ext>
            </a:extLst>
          </p:cNvPr>
          <p:cNvSpPr/>
          <p:nvPr/>
        </p:nvSpPr>
        <p:spPr>
          <a:xfrm>
            <a:off x="2207" y="20510"/>
            <a:ext cx="13002593" cy="60871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45720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36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कार्यक्रमहरु</a:t>
            </a:r>
            <a:r>
              <a:rPr lang="ne-NP" sz="36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 बीच सहकार्य र समन्वय</a:t>
            </a:r>
          </a:p>
        </p:txBody>
      </p:sp>
      <p:sp>
        <p:nvSpPr>
          <p:cNvPr id="4" name="Rectangle 81">
            <a:extLst>
              <a:ext uri="{FF2B5EF4-FFF2-40B4-BE49-F238E27FC236}">
                <a16:creationId xmlns:a16="http://schemas.microsoft.com/office/drawing/2014/main" id="{68DC6A09-682D-4C4C-9DE5-4B62BEFF3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4186049" cy="84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498A8A67-0758-476D-B88D-1A43287F8FFA}"/>
              </a:ext>
            </a:extLst>
          </p:cNvPr>
          <p:cNvSpPr txBox="1"/>
          <p:nvPr/>
        </p:nvSpPr>
        <p:spPr>
          <a:xfrm>
            <a:off x="1539113" y="2225927"/>
            <a:ext cx="3430406" cy="60040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59" name="Text Box 3">
            <a:extLst>
              <a:ext uri="{FF2B5EF4-FFF2-40B4-BE49-F238E27FC236}">
                <a16:creationId xmlns:a16="http://schemas.microsoft.com/office/drawing/2014/main" id="{A2E4A925-D0C4-489A-AA5C-E0CECBAA0455}"/>
              </a:ext>
            </a:extLst>
          </p:cNvPr>
          <p:cNvSpPr txBox="1"/>
          <p:nvPr/>
        </p:nvSpPr>
        <p:spPr>
          <a:xfrm>
            <a:off x="1841484" y="2338738"/>
            <a:ext cx="2863643" cy="555998"/>
          </a:xfrm>
          <a:prstGeom prst="rect">
            <a:avLst/>
          </a:prstGeom>
          <a:solidFill>
            <a:srgbClr val="FF00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 err="1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राष्ट्रियस्तर</a:t>
            </a:r>
            <a:endParaRPr lang="ne-NP" sz="2400" dirty="0">
              <a:solidFill>
                <a:schemeClr val="bg1"/>
              </a:solidFill>
              <a:latin typeface="Preeti" pitchFamily="2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0F322A96-B545-4E1E-AC29-A29658CF13DB}"/>
              </a:ext>
            </a:extLst>
          </p:cNvPr>
          <p:cNvSpPr txBox="1"/>
          <p:nvPr/>
        </p:nvSpPr>
        <p:spPr>
          <a:xfrm>
            <a:off x="1841484" y="3354037"/>
            <a:ext cx="2863643" cy="559859"/>
          </a:xfrm>
          <a:prstGeom prst="rect">
            <a:avLst/>
          </a:prstGeom>
          <a:solidFill>
            <a:srgbClr val="FF00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प्रदेशस्तर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183740E6-3ED0-4638-8BC6-D63F429CAAFC}"/>
              </a:ext>
            </a:extLst>
          </p:cNvPr>
          <p:cNvSpPr txBox="1"/>
          <p:nvPr/>
        </p:nvSpPr>
        <p:spPr>
          <a:xfrm>
            <a:off x="1841484" y="4417684"/>
            <a:ext cx="2863643" cy="555998"/>
          </a:xfrm>
          <a:prstGeom prst="rect">
            <a:avLst/>
          </a:prstGeom>
          <a:solidFill>
            <a:srgbClr val="FF00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जिल्लास्तर</a:t>
            </a:r>
          </a:p>
        </p:txBody>
      </p:sp>
      <p:sp>
        <p:nvSpPr>
          <p:cNvPr id="62" name="Text Box 12">
            <a:extLst>
              <a:ext uri="{FF2B5EF4-FFF2-40B4-BE49-F238E27FC236}">
                <a16:creationId xmlns:a16="http://schemas.microsoft.com/office/drawing/2014/main" id="{24FDC681-C57F-4A6D-A814-9BA606875034}"/>
              </a:ext>
            </a:extLst>
          </p:cNvPr>
          <p:cNvSpPr txBox="1"/>
          <p:nvPr/>
        </p:nvSpPr>
        <p:spPr>
          <a:xfrm>
            <a:off x="1859270" y="5465217"/>
            <a:ext cx="2863643" cy="555998"/>
          </a:xfrm>
          <a:prstGeom prst="rect">
            <a:avLst/>
          </a:prstGeom>
          <a:solidFill>
            <a:srgbClr val="FF00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स्थानीयस्तर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161303CB-B743-4CB0-A442-3DE9ABA690A4}"/>
              </a:ext>
            </a:extLst>
          </p:cNvPr>
          <p:cNvSpPr txBox="1"/>
          <p:nvPr/>
        </p:nvSpPr>
        <p:spPr>
          <a:xfrm>
            <a:off x="1859270" y="6512749"/>
            <a:ext cx="2863643" cy="555998"/>
          </a:xfrm>
          <a:prstGeom prst="rect">
            <a:avLst/>
          </a:prstGeom>
          <a:solidFill>
            <a:srgbClr val="FF00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वडास्तर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</p:txBody>
      </p:sp>
      <p:sp>
        <p:nvSpPr>
          <p:cNvPr id="64" name="Text Box 15">
            <a:extLst>
              <a:ext uri="{FF2B5EF4-FFF2-40B4-BE49-F238E27FC236}">
                <a16:creationId xmlns:a16="http://schemas.microsoft.com/office/drawing/2014/main" id="{A10D3584-B0E1-4081-A2B0-AE2FD0A7051F}"/>
              </a:ext>
            </a:extLst>
          </p:cNvPr>
          <p:cNvSpPr txBox="1"/>
          <p:nvPr/>
        </p:nvSpPr>
        <p:spPr>
          <a:xfrm>
            <a:off x="1841484" y="7495816"/>
            <a:ext cx="2863643" cy="656386"/>
          </a:xfrm>
          <a:prstGeom prst="rect">
            <a:avLst/>
          </a:prstGeom>
          <a:solidFill>
            <a:srgbClr val="FF00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समुदायस्तर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65" name="Text Box 17">
            <a:extLst>
              <a:ext uri="{FF2B5EF4-FFF2-40B4-BE49-F238E27FC236}">
                <a16:creationId xmlns:a16="http://schemas.microsoft.com/office/drawing/2014/main" id="{955555A7-973D-4DF6-8049-7ECB00836604}"/>
              </a:ext>
            </a:extLst>
          </p:cNvPr>
          <p:cNvSpPr txBox="1"/>
          <p:nvPr/>
        </p:nvSpPr>
        <p:spPr>
          <a:xfrm>
            <a:off x="5701177" y="2894736"/>
            <a:ext cx="2791200" cy="44006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br>
              <a:rPr lang="en-US" sz="28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</a:br>
            <a:r>
              <a:rPr lang="ne-NP" sz="28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सरोकारवालाहरुः</a:t>
            </a:r>
            <a:endParaRPr lang="ne-NP" sz="2800" dirty="0">
              <a:latin typeface="Preeti" pitchFamily="2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r>
              <a:rPr lang="ne-NP" sz="28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</a:p>
          <a:p>
            <a:r>
              <a:rPr lang="ne-NP" sz="28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सरकारी </a:t>
            </a:r>
            <a:r>
              <a:rPr lang="ne-NP" sz="28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निकायहरु</a:t>
            </a:r>
            <a:r>
              <a:rPr lang="ne-NP" sz="28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, गैरसरकारी </a:t>
            </a:r>
            <a:r>
              <a:rPr lang="ne-NP" sz="28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संस्थाहरु</a:t>
            </a:r>
            <a:r>
              <a:rPr lang="ne-NP" sz="28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, </a:t>
            </a:r>
            <a:r>
              <a:rPr lang="ne-NP" sz="28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निजि</a:t>
            </a:r>
            <a:r>
              <a:rPr lang="ne-NP" sz="28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क्षेत्र, सहकारी, शैक्षिक </a:t>
            </a:r>
            <a:r>
              <a:rPr lang="ne-NP" sz="28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संस्थानहरु</a:t>
            </a:r>
            <a:r>
              <a:rPr lang="ne-NP" sz="28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र नागरिक समूह</a:t>
            </a:r>
          </a:p>
          <a:p>
            <a:r>
              <a:rPr lang="ne-NP" sz="28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5C1BAC-1B0F-4F64-8DDE-AE51864870B4}"/>
              </a:ext>
            </a:extLst>
          </p:cNvPr>
          <p:cNvCxnSpPr/>
          <p:nvPr/>
        </p:nvCxnSpPr>
        <p:spPr>
          <a:xfrm>
            <a:off x="3104334" y="2902794"/>
            <a:ext cx="0" cy="46333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85B8A3E-6B84-4B84-9C79-352AF6269C11}"/>
              </a:ext>
            </a:extLst>
          </p:cNvPr>
          <p:cNvCxnSpPr/>
          <p:nvPr/>
        </p:nvCxnSpPr>
        <p:spPr>
          <a:xfrm>
            <a:off x="3104334" y="3950324"/>
            <a:ext cx="0" cy="46333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B2A68CB-BBC6-45AA-B3BF-445D2881D1FB}"/>
              </a:ext>
            </a:extLst>
          </p:cNvPr>
          <p:cNvCxnSpPr/>
          <p:nvPr/>
        </p:nvCxnSpPr>
        <p:spPr>
          <a:xfrm>
            <a:off x="3086546" y="4997856"/>
            <a:ext cx="0" cy="46333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4DC5D7-E888-402E-A24E-2FF53D5FA595}"/>
              </a:ext>
            </a:extLst>
          </p:cNvPr>
          <p:cNvCxnSpPr/>
          <p:nvPr/>
        </p:nvCxnSpPr>
        <p:spPr>
          <a:xfrm>
            <a:off x="3068760" y="6045388"/>
            <a:ext cx="0" cy="46333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23B80D-2895-4CB5-852F-1E610C259634}"/>
              </a:ext>
            </a:extLst>
          </p:cNvPr>
          <p:cNvCxnSpPr/>
          <p:nvPr/>
        </p:nvCxnSpPr>
        <p:spPr>
          <a:xfrm>
            <a:off x="3033186" y="7044572"/>
            <a:ext cx="0" cy="46333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632833B-252F-4451-92E2-8D923E519AD8}"/>
              </a:ext>
            </a:extLst>
          </p:cNvPr>
          <p:cNvCxnSpPr>
            <a:cxnSpLocks/>
          </p:cNvCxnSpPr>
          <p:nvPr/>
        </p:nvCxnSpPr>
        <p:spPr>
          <a:xfrm flipV="1">
            <a:off x="987727" y="990600"/>
            <a:ext cx="0" cy="796370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53120B8-863A-4474-9727-1356280D58BF}"/>
              </a:ext>
            </a:extLst>
          </p:cNvPr>
          <p:cNvCxnSpPr/>
          <p:nvPr/>
        </p:nvCxnSpPr>
        <p:spPr>
          <a:xfrm flipV="1">
            <a:off x="987727" y="8978476"/>
            <a:ext cx="12017073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40">
            <a:extLst>
              <a:ext uri="{FF2B5EF4-FFF2-40B4-BE49-F238E27FC236}">
                <a16:creationId xmlns:a16="http://schemas.microsoft.com/office/drawing/2014/main" id="{2FAAC879-545C-4077-8D77-B27202A8CFDE}"/>
              </a:ext>
            </a:extLst>
          </p:cNvPr>
          <p:cNvSpPr txBox="1"/>
          <p:nvPr/>
        </p:nvSpPr>
        <p:spPr>
          <a:xfrm>
            <a:off x="9219404" y="2225927"/>
            <a:ext cx="3430406" cy="60040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 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74" name="Text Box 42">
            <a:extLst>
              <a:ext uri="{FF2B5EF4-FFF2-40B4-BE49-F238E27FC236}">
                <a16:creationId xmlns:a16="http://schemas.microsoft.com/office/drawing/2014/main" id="{F6FD373E-756B-4597-B594-F22615547BB5}"/>
              </a:ext>
            </a:extLst>
          </p:cNvPr>
          <p:cNvSpPr txBox="1"/>
          <p:nvPr/>
        </p:nvSpPr>
        <p:spPr>
          <a:xfrm>
            <a:off x="9418578" y="2419317"/>
            <a:ext cx="3004268" cy="143564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latin typeface="Preeti" pitchFamily="2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गरिबी,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जोखिमताको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विश्लेषण तथा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लक्षितवर्ग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छनौट</a:t>
            </a:r>
          </a:p>
        </p:txBody>
      </p:sp>
      <p:sp>
        <p:nvSpPr>
          <p:cNvPr id="75" name="Text Box 45">
            <a:extLst>
              <a:ext uri="{FF2B5EF4-FFF2-40B4-BE49-F238E27FC236}">
                <a16:creationId xmlns:a16="http://schemas.microsoft.com/office/drawing/2014/main" id="{3078AF2A-C9C3-40A4-B51F-6269F2E207DA}"/>
              </a:ext>
            </a:extLst>
          </p:cNvPr>
          <p:cNvSpPr txBox="1"/>
          <p:nvPr/>
        </p:nvSpPr>
        <p:spPr>
          <a:xfrm>
            <a:off x="9454150" y="3982556"/>
            <a:ext cx="3004268" cy="5791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ऐन तथा नीति निर्माण</a:t>
            </a:r>
          </a:p>
        </p:txBody>
      </p:sp>
      <p:sp>
        <p:nvSpPr>
          <p:cNvPr id="76" name="Text Box 46">
            <a:extLst>
              <a:ext uri="{FF2B5EF4-FFF2-40B4-BE49-F238E27FC236}">
                <a16:creationId xmlns:a16="http://schemas.microsoft.com/office/drawing/2014/main" id="{292FFCB3-6F24-4172-A324-A95016C468F5}"/>
              </a:ext>
            </a:extLst>
          </p:cNvPr>
          <p:cNvSpPr txBox="1"/>
          <p:nvPr/>
        </p:nvSpPr>
        <p:spPr>
          <a:xfrm>
            <a:off x="9454150" y="4656614"/>
            <a:ext cx="3004268" cy="151635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कार्यक्रम तथा बजेटमा रोजगारी सिर्जनाको विषय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मुल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प्रवाहीकरण</a:t>
            </a:r>
            <a:endParaRPr lang="ne-NP" sz="2400" dirty="0">
              <a:latin typeface="Preeti" pitchFamily="2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77" name="Text Box 47">
            <a:extLst>
              <a:ext uri="{FF2B5EF4-FFF2-40B4-BE49-F238E27FC236}">
                <a16:creationId xmlns:a16="http://schemas.microsoft.com/office/drawing/2014/main" id="{2BDD3C27-0321-4651-AD1E-58D3D97346D3}"/>
              </a:ext>
            </a:extLst>
          </p:cNvPr>
          <p:cNvSpPr txBox="1"/>
          <p:nvPr/>
        </p:nvSpPr>
        <p:spPr>
          <a:xfrm>
            <a:off x="9454150" y="6267866"/>
            <a:ext cx="3004268" cy="617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कार्यक्रम सञ्चालन</a:t>
            </a:r>
          </a:p>
        </p:txBody>
      </p:sp>
      <p:sp>
        <p:nvSpPr>
          <p:cNvPr id="78" name="Text Box 48">
            <a:extLst>
              <a:ext uri="{FF2B5EF4-FFF2-40B4-BE49-F238E27FC236}">
                <a16:creationId xmlns:a16="http://schemas.microsoft.com/office/drawing/2014/main" id="{9D397477-E9BA-47F7-B2E7-EE249F32EBC6}"/>
              </a:ext>
            </a:extLst>
          </p:cNvPr>
          <p:cNvSpPr txBox="1"/>
          <p:nvPr/>
        </p:nvSpPr>
        <p:spPr>
          <a:xfrm>
            <a:off x="9439385" y="7024681"/>
            <a:ext cx="3004268" cy="1034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अनुगमन, </a:t>
            </a:r>
            <a:r>
              <a:rPr lang="ne-NP" sz="24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मुल्यांकन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तथा सञ्चार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68BFEE3-8D74-4E24-96D6-FB29B96F83ED}"/>
              </a:ext>
            </a:extLst>
          </p:cNvPr>
          <p:cNvCxnSpPr/>
          <p:nvPr/>
        </p:nvCxnSpPr>
        <p:spPr>
          <a:xfrm>
            <a:off x="4971928" y="2612707"/>
            <a:ext cx="4240067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325C254-C9DC-485F-BF4E-0D3ACA528A97}"/>
              </a:ext>
            </a:extLst>
          </p:cNvPr>
          <p:cNvCxnSpPr/>
          <p:nvPr/>
        </p:nvCxnSpPr>
        <p:spPr>
          <a:xfrm flipH="1">
            <a:off x="4971928" y="5191247"/>
            <a:ext cx="724433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124D31C-EBBD-44A9-95A4-FB48BBFE43FF}"/>
              </a:ext>
            </a:extLst>
          </p:cNvPr>
          <p:cNvCxnSpPr/>
          <p:nvPr/>
        </p:nvCxnSpPr>
        <p:spPr>
          <a:xfrm>
            <a:off x="8493674" y="5191247"/>
            <a:ext cx="724433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6B3AB15-36DB-4E57-8DDA-A9D78BF89310}"/>
              </a:ext>
            </a:extLst>
          </p:cNvPr>
          <p:cNvCxnSpPr/>
          <p:nvPr/>
        </p:nvCxnSpPr>
        <p:spPr>
          <a:xfrm>
            <a:off x="4971928" y="7802018"/>
            <a:ext cx="4240067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53">
            <a:extLst>
              <a:ext uri="{FF2B5EF4-FFF2-40B4-BE49-F238E27FC236}">
                <a16:creationId xmlns:a16="http://schemas.microsoft.com/office/drawing/2014/main" id="{81E1C86F-0F78-4AF2-BAF0-47F762521A73}"/>
              </a:ext>
            </a:extLst>
          </p:cNvPr>
          <p:cNvSpPr txBox="1"/>
          <p:nvPr/>
        </p:nvSpPr>
        <p:spPr>
          <a:xfrm>
            <a:off x="1841484" y="1387901"/>
            <a:ext cx="2650574" cy="67569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 err="1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तहहरु</a:t>
            </a:r>
            <a:endParaRPr lang="ne-NP" sz="2800" dirty="0">
              <a:solidFill>
                <a:schemeClr val="bg1"/>
              </a:solidFill>
              <a:latin typeface="Preeti" pitchFamily="2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84" name="Text Box 54">
            <a:extLst>
              <a:ext uri="{FF2B5EF4-FFF2-40B4-BE49-F238E27FC236}">
                <a16:creationId xmlns:a16="http://schemas.microsoft.com/office/drawing/2014/main" id="{DC8CB55A-82AF-4162-B2BF-4E1046C20DE7}"/>
              </a:ext>
            </a:extLst>
          </p:cNvPr>
          <p:cNvSpPr txBox="1"/>
          <p:nvPr/>
        </p:nvSpPr>
        <p:spPr>
          <a:xfrm>
            <a:off x="9454150" y="1323438"/>
            <a:ext cx="2650574" cy="675691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800" dirty="0" err="1"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कृयाकलापहरु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85" name="Text Box 56">
            <a:extLst>
              <a:ext uri="{FF2B5EF4-FFF2-40B4-BE49-F238E27FC236}">
                <a16:creationId xmlns:a16="http://schemas.microsoft.com/office/drawing/2014/main" id="{32073D42-E951-4297-9CEE-5E7502B70B3B}"/>
              </a:ext>
            </a:extLst>
          </p:cNvPr>
          <p:cNvSpPr txBox="1"/>
          <p:nvPr/>
        </p:nvSpPr>
        <p:spPr>
          <a:xfrm>
            <a:off x="2677454" y="8672276"/>
            <a:ext cx="7363653" cy="617775"/>
          </a:xfrm>
          <a:prstGeom prst="rect">
            <a:avLst/>
          </a:prstGeom>
          <a:solidFill>
            <a:srgbClr val="0033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 err="1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समानान्तररुपमा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अन्तर—संस्था र अन्तर— तह संयोजन</a:t>
            </a:r>
          </a:p>
        </p:txBody>
      </p:sp>
      <p:sp>
        <p:nvSpPr>
          <p:cNvPr id="86" name="Text Box 57">
            <a:extLst>
              <a:ext uri="{FF2B5EF4-FFF2-40B4-BE49-F238E27FC236}">
                <a16:creationId xmlns:a16="http://schemas.microsoft.com/office/drawing/2014/main" id="{DC4D384D-E08A-44D9-AE91-73CCCDE796AF}"/>
              </a:ext>
            </a:extLst>
          </p:cNvPr>
          <p:cNvSpPr txBox="1"/>
          <p:nvPr/>
        </p:nvSpPr>
        <p:spPr>
          <a:xfrm rot="16200000">
            <a:off x="-2784175" y="4726053"/>
            <a:ext cx="7530500" cy="590549"/>
          </a:xfrm>
          <a:prstGeom prst="rect">
            <a:avLst/>
          </a:prstGeom>
          <a:solidFill>
            <a:srgbClr val="00339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e-NP" sz="2400" dirty="0" err="1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संरचनागतरुपमा</a:t>
            </a:r>
            <a:r>
              <a:rPr lang="ne-NP" sz="24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Kalimati" panose="00000400000000000000" pitchFamily="2"/>
              </a:rPr>
              <a:t> अन्तर—संस्था र अन्तर—तह स्थानीय संयोजन</a:t>
            </a:r>
          </a:p>
        </p:txBody>
      </p:sp>
      <p:sp>
        <p:nvSpPr>
          <p:cNvPr id="5" name="Rectangle 100">
            <a:extLst>
              <a:ext uri="{FF2B5EF4-FFF2-40B4-BE49-F238E27FC236}">
                <a16:creationId xmlns:a16="http://schemas.microsoft.com/office/drawing/2014/main" id="{5A4C5115-460F-4C23-A251-E5A5697AD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81661"/>
            <a:ext cx="241860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1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1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1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1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1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1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1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1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1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1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1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01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1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10"/>
                            </p:stCondLst>
                            <p:childTnLst>
                              <p:par>
                                <p:cTn id="10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10"/>
                            </p:stCondLst>
                            <p:childTnLst>
                              <p:par>
                                <p:cTn id="10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10"/>
                            </p:stCondLst>
                            <p:childTnLst>
                              <p:par>
                                <p:cTn id="10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010"/>
                            </p:stCondLst>
                            <p:childTnLst>
                              <p:par>
                                <p:cTn id="1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1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10"/>
                            </p:stCondLst>
                            <p:childTnLst>
                              <p:par>
                                <p:cTn id="1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010"/>
                            </p:stCondLst>
                            <p:childTnLst>
                              <p:par>
                                <p:cTn id="1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10"/>
                            </p:stCondLst>
                            <p:childTnLst>
                              <p:par>
                                <p:cTn id="1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10"/>
                            </p:stCondLst>
                            <p:childTnLst>
                              <p:par>
                                <p:cTn id="1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10"/>
                            </p:stCondLst>
                            <p:childTnLst>
                              <p:par>
                                <p:cTn id="1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1010"/>
                            </p:stCondLst>
                            <p:childTnLst>
                              <p:par>
                                <p:cTn id="1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3010"/>
                            </p:stCondLst>
                            <p:childTnLst>
                              <p:par>
                                <p:cTn id="1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3543300"/>
            <a:ext cx="7841692" cy="1790700"/>
          </a:xfrm>
        </p:spPr>
        <p:txBody>
          <a:bodyPr>
            <a:noAutofit/>
          </a:bodyPr>
          <a:lstStyle/>
          <a:p>
            <a:r>
              <a:rPr lang="ne-NP" sz="13700" dirty="0">
                <a:latin typeface="Preeti" pitchFamily="2" charset="0"/>
                <a:cs typeface="Kalimati" panose="00000400000000000000" pitchFamily="2"/>
              </a:rPr>
              <a:t>धन्यवाद</a:t>
            </a:r>
          </a:p>
        </p:txBody>
      </p:sp>
      <p:pic>
        <p:nvPicPr>
          <p:cNvPr id="4" name="Picture 2" descr="C:\Users\DELL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22" y="3543300"/>
            <a:ext cx="2600960" cy="2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9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6">
            <a:extLst>
              <a:ext uri="{FF2B5EF4-FFF2-40B4-BE49-F238E27FC236}">
                <a16:creationId xmlns:a16="http://schemas.microsoft.com/office/drawing/2014/main" id="{45A2C549-E894-47B6-9E77-41B419891D15}"/>
              </a:ext>
            </a:extLst>
          </p:cNvPr>
          <p:cNvSpPr/>
          <p:nvPr/>
        </p:nvSpPr>
        <p:spPr>
          <a:xfrm>
            <a:off x="2075940" y="633213"/>
            <a:ext cx="9144000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संबैधानिक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व्यवस्था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BAF38-2CCA-4F43-856E-CFE6DEE7EBB4}"/>
              </a:ext>
            </a:extLst>
          </p:cNvPr>
          <p:cNvSpPr txBox="1"/>
          <p:nvPr/>
        </p:nvSpPr>
        <p:spPr>
          <a:xfrm>
            <a:off x="0" y="9358605"/>
            <a:ext cx="13004800" cy="393269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k|wfgdGqL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 /f]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huf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/ 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sfo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{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qmd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E3894F-AD77-4A54-BCC8-A1EEBDFB3F55}"/>
              </a:ext>
            </a:extLst>
          </p:cNvPr>
          <p:cNvSpPr/>
          <p:nvPr/>
        </p:nvSpPr>
        <p:spPr>
          <a:xfrm>
            <a:off x="3638289" y="1950177"/>
            <a:ext cx="8810765" cy="673346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anose="00000400000000000000" pitchFamily="2"/>
            </a:endParaRPr>
          </a:p>
          <a:p>
            <a:pPr marL="457200" algn="l">
              <a:spcAft>
                <a:spcPts val="1200"/>
              </a:spcAft>
            </a:pPr>
            <a:r>
              <a:rPr lang="ne-NP" sz="4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धारा ३३ रोजगारीको हक</a:t>
            </a:r>
            <a:r>
              <a:rPr lang="en-US" sz="4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M</a:t>
            </a:r>
          </a:p>
          <a:p>
            <a:pPr marL="457200" algn="l">
              <a:spcAft>
                <a:spcPts val="1200"/>
              </a:spcAft>
            </a:pPr>
            <a:endParaRPr lang="en-US" sz="36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457200" algn="l">
              <a:spcAft>
                <a:spcPts val="1200"/>
              </a:spcAft>
            </a:pPr>
            <a:r>
              <a:rPr lang="ne-NP" sz="36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(१) प्रत्येक नागरिकलाई रोजगारीको हक हुनेछ । रोजगारीका </a:t>
            </a:r>
            <a:r>
              <a:rPr lang="ne-NP" sz="3600" dirty="0" err="1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शर्त</a:t>
            </a:r>
            <a:r>
              <a:rPr lang="ne-NP" sz="36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, अवस्था र बेरोजगार सहायता </a:t>
            </a:r>
            <a:r>
              <a:rPr lang="ne-NP" sz="3600" dirty="0" err="1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संघीय</a:t>
            </a:r>
            <a:r>
              <a:rPr lang="ne-NP" sz="36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3600" dirty="0" err="1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कानून</a:t>
            </a:r>
            <a:r>
              <a:rPr lang="ne-NP" sz="36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बमोजिम हुनेछ ।</a:t>
            </a:r>
            <a:endParaRPr lang="en-US" sz="36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457200" algn="l">
              <a:spcAft>
                <a:spcPts val="1200"/>
              </a:spcAft>
            </a:pPr>
            <a:endParaRPr lang="en-US" sz="36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457200" algn="l">
              <a:spcAft>
                <a:spcPts val="1200"/>
              </a:spcAft>
            </a:pPr>
            <a:r>
              <a:rPr lang="ne-NP" sz="36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(२) प्रत्येक नागरिकलाई रोजगारीको छनौट गर्न पाउने हक हुनेछ ।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anose="00000400000000000000" pitchFamily="2"/>
              </a:rPr>
              <a:t>	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pic>
        <p:nvPicPr>
          <p:cNvPr id="1026" name="Picture 2" descr="Image result for nepal constitution">
            <a:extLst>
              <a:ext uri="{FF2B5EF4-FFF2-40B4-BE49-F238E27FC236}">
                <a16:creationId xmlns:a16="http://schemas.microsoft.com/office/drawing/2014/main" id="{E512D998-BE81-45CE-9488-58608AC29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41" y="3211337"/>
            <a:ext cx="2947336" cy="17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government of nepal logo">
            <a:extLst>
              <a:ext uri="{FF2B5EF4-FFF2-40B4-BE49-F238E27FC236}">
                <a16:creationId xmlns:a16="http://schemas.microsoft.com/office/drawing/2014/main" id="{6CC28428-4A45-4F14-806C-252666DE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1118C-E367-4A74-8558-329529C5D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33847" y="3137861"/>
            <a:ext cx="125349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 hangingPunct="1">
              <a:spcBef>
                <a:spcPct val="0"/>
              </a:spcBef>
              <a:spcAft>
                <a:spcPct val="0"/>
              </a:spcAft>
              <a:tabLst>
                <a:tab pos="971550" algn="l"/>
                <a:tab pos="1028700" algn="l"/>
              </a:tabLst>
            </a:pPr>
            <a:r>
              <a:rPr lang="ne-NP" sz="4400" dirty="0">
                <a:solidFill>
                  <a:schemeClr val="tx1"/>
                </a:solidFill>
                <a:latin typeface="Preeti" pitchFamily="2" charset="0"/>
                <a:ea typeface="Times New Roman" pitchFamily="18" charset="0"/>
                <a:cs typeface="Kalimati" panose="00000400000000000000" pitchFamily="2"/>
              </a:rPr>
              <a:t>बुँदा नं. ७९</a:t>
            </a:r>
            <a:r>
              <a:rPr lang="en-US" sz="4400" dirty="0">
                <a:solidFill>
                  <a:schemeClr val="tx1"/>
                </a:solidFill>
                <a:latin typeface="Preeti" pitchFamily="2" charset="0"/>
                <a:ea typeface="Times New Roman" pitchFamily="18" charset="0"/>
                <a:cs typeface="Kalimati" panose="00000400000000000000" pitchFamily="2"/>
              </a:rPr>
              <a:t>M </a:t>
            </a:r>
            <a:r>
              <a:rPr lang="ne-NP" sz="4400" dirty="0">
                <a:solidFill>
                  <a:schemeClr val="tx1"/>
                </a:solidFill>
                <a:latin typeface="Preeti" pitchFamily="2" charset="0"/>
                <a:ea typeface="Times New Roman" pitchFamily="18" charset="0"/>
                <a:cs typeface="Kalimati" panose="00000400000000000000" pitchFamily="2"/>
              </a:rPr>
              <a:t> रोजगारी अवसरका सम्भाव्य क्षेत्र पहिचान गर्न, रोजगारीका लागि व्यावसायिक सीप विकास गर्न र देशभित्र रोजगारीका लागि विदेश जानुपर्ने स्थितिको अन्त्य गर्न प्रधानमन्त्री रोजगार कार्यक्रम सञ्चालन गरिनेछ । 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Kalimati" panose="00000400000000000000" pitchFamily="2"/>
            </a:endParaRPr>
          </a:p>
        </p:txBody>
      </p:sp>
      <p:sp>
        <p:nvSpPr>
          <p:cNvPr id="5" name="Shape 56">
            <a:extLst>
              <a:ext uri="{FF2B5EF4-FFF2-40B4-BE49-F238E27FC236}">
                <a16:creationId xmlns:a16="http://schemas.microsoft.com/office/drawing/2014/main" id="{33CAE3C5-1FA7-402E-8DC2-C36AE4146603}"/>
              </a:ext>
            </a:extLst>
          </p:cNvPr>
          <p:cNvSpPr/>
          <p:nvPr/>
        </p:nvSpPr>
        <p:spPr>
          <a:xfrm>
            <a:off x="2063716" y="642084"/>
            <a:ext cx="9144000" cy="67026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0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आ.व</a:t>
            </a:r>
            <a:r>
              <a:rPr lang="ne-NP" sz="40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. २०७५।७६ को नीति तथा कार्यक्रम</a:t>
            </a:r>
            <a:endParaRPr sz="40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pic>
        <p:nvPicPr>
          <p:cNvPr id="7" name="Picture 2" descr="Image result for government of nepal logo">
            <a:extLst>
              <a:ext uri="{FF2B5EF4-FFF2-40B4-BE49-F238E27FC236}">
                <a16:creationId xmlns:a16="http://schemas.microsoft.com/office/drawing/2014/main" id="{D441B767-F3E1-47EB-9EAF-7B053BD3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97F32-E10B-4CE0-97DD-B7214EE6B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6">
            <a:extLst>
              <a:ext uri="{FF2B5EF4-FFF2-40B4-BE49-F238E27FC236}">
                <a16:creationId xmlns:a16="http://schemas.microsoft.com/office/drawing/2014/main" id="{45A2C549-E894-47B6-9E77-41B419891D15}"/>
              </a:ext>
            </a:extLst>
          </p:cNvPr>
          <p:cNvSpPr/>
          <p:nvPr/>
        </p:nvSpPr>
        <p:spPr>
          <a:xfrm>
            <a:off x="2075940" y="401192"/>
            <a:ext cx="9144000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आ.व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. </a:t>
            </a:r>
            <a:r>
              <a:rPr lang="ne-NP" sz="4400" dirty="0">
                <a:solidFill>
                  <a:schemeClr val="bg1"/>
                </a:solidFill>
                <a:latin typeface="Arial" panose="020B0604020202020204" pitchFamily="34" charset="0"/>
                <a:cs typeface="Kalimati" panose="00000400000000000000" pitchFamily="2"/>
              </a:rPr>
              <a:t>२०७५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Kalimati" panose="00000400000000000000" pitchFamily="2"/>
              </a:rPr>
              <a:t>/</a:t>
            </a:r>
            <a:r>
              <a:rPr lang="ne-NP" sz="4400" dirty="0">
                <a:solidFill>
                  <a:schemeClr val="bg1"/>
                </a:solidFill>
                <a:latin typeface="Arial" panose="020B0604020202020204" pitchFamily="34" charset="0"/>
                <a:cs typeface="Kalimati" panose="00000400000000000000" pitchFamily="2"/>
              </a:rPr>
              <a:t>७६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को बजेट वक्तव्य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BAF38-2CCA-4F43-856E-CFE6DEE7EBB4}"/>
              </a:ext>
            </a:extLst>
          </p:cNvPr>
          <p:cNvSpPr txBox="1"/>
          <p:nvPr/>
        </p:nvSpPr>
        <p:spPr>
          <a:xfrm>
            <a:off x="0" y="9358605"/>
            <a:ext cx="13004800" cy="393269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k|wfgdGqL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 /f]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huf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/ 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sfo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{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qmd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301C73-5062-44F5-982F-E6CBBBE1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6" y="2929536"/>
            <a:ext cx="2835274" cy="4143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EADBC-3739-45F5-975B-EC97EA9F10C1}"/>
              </a:ext>
            </a:extLst>
          </p:cNvPr>
          <p:cNvSpPr txBox="1"/>
          <p:nvPr/>
        </p:nvSpPr>
        <p:spPr>
          <a:xfrm>
            <a:off x="2990850" y="1907707"/>
            <a:ext cx="8953500" cy="337870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600" b="1" dirty="0">
                <a:latin typeface="Preeti" pitchFamily="2" charset="0"/>
                <a:cs typeface="Kalimati" panose="00000400000000000000" pitchFamily="2"/>
              </a:rPr>
              <a:t>काम र रोजगारी</a:t>
            </a:r>
            <a:endParaRPr lang="en-US" sz="3600" b="1" dirty="0">
              <a:latin typeface="Preeti" pitchFamily="2" charset="0"/>
              <a:cs typeface="Kalimati" panose="00000400000000000000" pitchFamily="2"/>
            </a:endParaRPr>
          </a:p>
          <a:p>
            <a:pPr algn="l"/>
            <a:endParaRPr lang="en-US" sz="3600" b="1" dirty="0">
              <a:latin typeface="Preeti" pitchFamily="2" charset="0"/>
              <a:cs typeface="Kalimati" panose="00000400000000000000" pitchFamily="2"/>
            </a:endParaRPr>
          </a:p>
          <a:p>
            <a:pPr algn="l"/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२२. मुलुक भित्र थप रोजगारी सिर्जना गरी क्रमशः नेपालीलाई वैदेशिक रोजगारीमा जान नपर्ने अवस्था बनाउन </a:t>
            </a:r>
            <a:r>
              <a:rPr lang="ne-NP" sz="3600" b="1" dirty="0">
                <a:latin typeface="Preeti" pitchFamily="2" charset="0"/>
                <a:cs typeface="Kalimati" panose="00000400000000000000" pitchFamily="2"/>
              </a:rPr>
              <a:t>प्रधानमन्त्री रोजगार कार्यक्रम 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सुरु गरिनेछ । 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4D4E3-6CC0-4702-A0EA-6834948099F9}"/>
              </a:ext>
            </a:extLst>
          </p:cNvPr>
          <p:cNvSpPr txBox="1"/>
          <p:nvPr/>
        </p:nvSpPr>
        <p:spPr>
          <a:xfrm>
            <a:off x="2990850" y="5745089"/>
            <a:ext cx="10011744" cy="28247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बेरोजगार जनशक्ति दर्ता र रोजगारीका अवसरको सूचना आदानप्रदान गर्ने ...</a:t>
            </a:r>
            <a:endParaRPr lang="en-US" sz="3600" dirty="0">
              <a:latin typeface="Preeti" pitchFamily="2" charset="0"/>
              <a:cs typeface="Kalimati" panose="00000400000000000000" pitchFamily="2"/>
            </a:endParaRPr>
          </a:p>
          <a:p>
            <a:pPr algn="l"/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  <a:p>
            <a:pPr algn="l"/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श्रम बजारको माग </a:t>
            </a:r>
            <a:r>
              <a:rPr lang="ne-NP" sz="3600" dirty="0" err="1">
                <a:latin typeface="Preeti" pitchFamily="2" charset="0"/>
                <a:cs typeface="Kalimati" panose="00000400000000000000" pitchFamily="2"/>
              </a:rPr>
              <a:t>अनुरुप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3600" dirty="0" err="1">
                <a:latin typeface="Preeti" pitchFamily="2" charset="0"/>
                <a:cs typeface="Kalimati" panose="00000400000000000000" pitchFamily="2"/>
              </a:rPr>
              <a:t>सीपयुक्त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 जनशक्ति आपूर्ति गर्न छोटो अवधिका निःशुल्क तालिम सञ्चालन गर्ने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pic>
        <p:nvPicPr>
          <p:cNvPr id="10" name="Picture 2" descr="Image result for government of nepal logo">
            <a:extLst>
              <a:ext uri="{FF2B5EF4-FFF2-40B4-BE49-F238E27FC236}">
                <a16:creationId xmlns:a16="http://schemas.microsoft.com/office/drawing/2014/main" id="{44E93F5B-AB11-40B5-A356-0DE40DF6C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EC8327-63F0-4666-8FAA-265EFAE1E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6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21" y="2280820"/>
            <a:ext cx="11940221" cy="6942693"/>
          </a:xfrm>
        </p:spPr>
        <p:txBody>
          <a:bodyPr>
            <a:noAutofit/>
          </a:bodyPr>
          <a:lstStyle/>
          <a:p>
            <a:pPr marL="914400" indent="-628650">
              <a:buFont typeface="Arial" pitchFamily="34" charset="0"/>
              <a:buChar char="•"/>
            </a:pPr>
            <a:r>
              <a:rPr lang="ne-NP" b="1" dirty="0">
                <a:latin typeface="Preeti" pitchFamily="2" charset="0"/>
                <a:cs typeface="Kalimati" panose="00000400000000000000" pitchFamily="2"/>
              </a:rPr>
              <a:t>रोजगारी पाउने अधिकार </a:t>
            </a:r>
            <a:r>
              <a:rPr lang="en-US" dirty="0">
                <a:latin typeface="Preeti" pitchFamily="2" charset="0"/>
                <a:cs typeface="Kalimati" panose="00000400000000000000" pitchFamily="2"/>
              </a:rPr>
              <a:t>M 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प्रत्येक नागरिकलाई रोजगारी पाउने र आफूले चाहेको रोजगारी छनौट गर्न पाउने अधिकार हुने,</a:t>
            </a:r>
          </a:p>
          <a:p>
            <a:pPr marL="914400" indent="-628650">
              <a:buFont typeface="Arial" pitchFamily="34" charset="0"/>
              <a:buChar char="•"/>
            </a:pPr>
            <a:r>
              <a:rPr lang="ne-NP" b="1" dirty="0">
                <a:latin typeface="Preeti" pitchFamily="2" charset="0"/>
                <a:cs typeface="Kalimati" panose="00000400000000000000" pitchFamily="2"/>
              </a:rPr>
              <a:t>बेरोजगारले सहायता </a:t>
            </a:r>
            <a:r>
              <a:rPr lang="ne-NP" b="1" dirty="0" err="1">
                <a:latin typeface="Preeti" pitchFamily="2" charset="0"/>
                <a:cs typeface="Kalimati" panose="00000400000000000000" pitchFamily="2"/>
              </a:rPr>
              <a:t>पाउनेः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प्रत्येक बेरोजगार व्यक्तिलाई यस ऐन बमोजिम बेरोजगार सहायता पाउने अधिकार हुने,</a:t>
            </a:r>
          </a:p>
          <a:p>
            <a:pPr marL="914400" indent="-628650">
              <a:buFont typeface="Arial" pitchFamily="34" charset="0"/>
              <a:buChar char="•"/>
            </a:pPr>
            <a:r>
              <a:rPr lang="ne-NP" b="1" dirty="0" err="1">
                <a:latin typeface="Preeti" pitchFamily="2" charset="0"/>
                <a:cs typeface="Kalimati" panose="00000400000000000000" pitchFamily="2"/>
              </a:rPr>
              <a:t>वेरोजगार</a:t>
            </a:r>
            <a:r>
              <a:rPr lang="ne-NP" b="1" dirty="0">
                <a:latin typeface="Preeti" pitchFamily="2" charset="0"/>
                <a:cs typeface="Kalimati" panose="00000400000000000000" pitchFamily="2"/>
              </a:rPr>
              <a:t> व्यक्तिको </a:t>
            </a:r>
            <a:r>
              <a:rPr lang="ne-NP" b="1" dirty="0" err="1">
                <a:latin typeface="Preeti" pitchFamily="2" charset="0"/>
                <a:cs typeface="Kalimati" panose="00000400000000000000" pitchFamily="2"/>
              </a:rPr>
              <a:t>परिभाषाः</a:t>
            </a:r>
            <a:r>
              <a:rPr lang="ne-NP" b="1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एक आर्थिक वर्षमा न्यूनतम एक सय दिन रोजगारीमा संलग्न नभएको वा </a:t>
            </a: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कम्तिमा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तोकिए बमोजिमको आय आर्जन हुने </a:t>
            </a: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स्वरोजगारमा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संलग्न नभएको १८–५९ वर्ष उमेर समूहको नेपाली नागरिक । </a:t>
            </a:r>
            <a:endParaRPr lang="en-US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hape 56">
            <a:extLst>
              <a:ext uri="{FF2B5EF4-FFF2-40B4-BE49-F238E27FC236}">
                <a16:creationId xmlns:a16="http://schemas.microsoft.com/office/drawing/2014/main" id="{D6F00B43-1D18-427A-B27D-ECDE4BBEBF34}"/>
              </a:ext>
            </a:extLst>
          </p:cNvPr>
          <p:cNvSpPr/>
          <p:nvPr/>
        </p:nvSpPr>
        <p:spPr>
          <a:xfrm>
            <a:off x="2075940" y="215443"/>
            <a:ext cx="8998460" cy="128582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0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रोजगारीको हकसम्बन्धी ऐन, २०७५ तथा नियमावलीमा समेटिएका मुख्य </a:t>
            </a:r>
            <a:r>
              <a:rPr lang="ne-NP" sz="40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प्रावधानहरु</a:t>
            </a:r>
            <a:r>
              <a:rPr lang="ne-NP" sz="40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endParaRPr sz="40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3"/>
            </a:endParaRPr>
          </a:p>
        </p:txBody>
      </p:sp>
      <p:pic>
        <p:nvPicPr>
          <p:cNvPr id="7" name="Picture 2" descr="Image result for government of nepal logo">
            <a:extLst>
              <a:ext uri="{FF2B5EF4-FFF2-40B4-BE49-F238E27FC236}">
                <a16:creationId xmlns:a16="http://schemas.microsoft.com/office/drawing/2014/main" id="{43A2853A-EB7B-41F0-AA72-EFA34CCE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02B9B-7E31-4626-9D25-688DF380A5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6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01677"/>
            <a:ext cx="12782550" cy="643819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ne-NP" b="1" dirty="0">
                <a:latin typeface="Preeti" pitchFamily="2" charset="0"/>
                <a:cs typeface="Kalimati" panose="00000400000000000000" pitchFamily="2"/>
              </a:rPr>
              <a:t>रोजगार </a:t>
            </a:r>
            <a:r>
              <a:rPr lang="ne-NP" b="1" dirty="0" err="1">
                <a:latin typeface="Preeti" pitchFamily="2" charset="0"/>
                <a:cs typeface="Kalimati" panose="00000400000000000000" pitchFamily="2"/>
              </a:rPr>
              <a:t>कार्यक्रमः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नेपाल सरकार, प्रदेश सरकार तथा स्थानीय तहले यो ऐन प्रारम्भ भएपछि बेरोजगार व्यक्तिलाई न्यूनतम रोजगारी प्रदान गर्न आवश्यक रोजगार कार्यक्रम सञ्चालन गर्ने ।</a:t>
            </a:r>
          </a:p>
          <a:p>
            <a:pPr algn="just">
              <a:buFont typeface="Arial" pitchFamily="34" charset="0"/>
              <a:buChar char="•"/>
            </a:pPr>
            <a:r>
              <a:rPr lang="ne-NP" b="1" dirty="0">
                <a:latin typeface="Preeti" pitchFamily="2" charset="0"/>
                <a:cs typeface="Kalimati" panose="00000400000000000000" pitchFamily="2"/>
              </a:rPr>
              <a:t>रोजगार सेवा केन्द्र र रोजगार </a:t>
            </a:r>
            <a:r>
              <a:rPr lang="ne-NP" b="1" dirty="0" err="1">
                <a:latin typeface="Preeti" pitchFamily="2" charset="0"/>
                <a:cs typeface="Kalimati" panose="00000400000000000000" pitchFamily="2"/>
              </a:rPr>
              <a:t>संयोजकः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प्रत्येक स्थानीय तहमा एक रोजगार सेवा केन्द्र रहने । रोजगार सेवा केन्द्रमा मन्त्रालयले करारमा एक जना रोजगार संयोजक खटाउने । निजले प्रमुख </a:t>
            </a: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प्रशासकिय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अधिकृतको मातहतमा रही स्थानीय तहको निर्देशन र </a:t>
            </a: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सुपरीवेक्षणमा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काम गर्नेछ । </a:t>
            </a:r>
          </a:p>
          <a:p>
            <a:pPr algn="just">
              <a:buFont typeface="Arial" pitchFamily="34" charset="0"/>
              <a:buChar char="•"/>
            </a:pPr>
            <a:r>
              <a:rPr lang="ne-NP" b="1" dirty="0" err="1">
                <a:latin typeface="Preeti" pitchFamily="2" charset="0"/>
                <a:cs typeface="Kalimati" panose="00000400000000000000" pitchFamily="2"/>
              </a:rPr>
              <a:t>तथ्यांक</a:t>
            </a:r>
            <a:r>
              <a:rPr lang="ne-NP" b="1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b="1" dirty="0" err="1">
                <a:latin typeface="Preeti" pitchFamily="2" charset="0"/>
                <a:cs typeface="Kalimati" panose="00000400000000000000" pitchFamily="2"/>
              </a:rPr>
              <a:t>संकलनः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रोजगार सेवा केन्द्रले बेरोजगार व्यक्ति, रोजगारीको अवस्था तथा </a:t>
            </a: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रोजगारदाताको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सूचना </a:t>
            </a: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संकलन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गरी अद्यावधिक गर्ने र सो को प्रतिवेदन प्रदेश र </a:t>
            </a:r>
            <a:r>
              <a:rPr lang="ne-NP" dirty="0" err="1">
                <a:latin typeface="Preeti" pitchFamily="2" charset="0"/>
                <a:cs typeface="Kalimati" panose="00000400000000000000" pitchFamily="2"/>
              </a:rPr>
              <a:t>संघका</a:t>
            </a:r>
            <a:r>
              <a:rPr lang="ne-NP" dirty="0">
                <a:latin typeface="Preeti" pitchFamily="2" charset="0"/>
                <a:cs typeface="Kalimati" panose="00000400000000000000" pitchFamily="2"/>
              </a:rPr>
              <a:t> सम्बन्धित मन्त्रालयमा पठाउने ।</a:t>
            </a:r>
            <a:endParaRPr lang="en-US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hape 56">
            <a:extLst>
              <a:ext uri="{FF2B5EF4-FFF2-40B4-BE49-F238E27FC236}">
                <a16:creationId xmlns:a16="http://schemas.microsoft.com/office/drawing/2014/main" id="{8196CEC9-A214-4B46-A9F6-1A9FD482F9B0}"/>
              </a:ext>
            </a:extLst>
          </p:cNvPr>
          <p:cNvSpPr/>
          <p:nvPr/>
        </p:nvSpPr>
        <p:spPr>
          <a:xfrm>
            <a:off x="2049668" y="115978"/>
            <a:ext cx="9144000" cy="20860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रोजगारीको हकसम्बन्धी ऐन, २०७५ तथा नियमावलीमा समेटिएका मुख्य </a:t>
            </a:r>
            <a:r>
              <a:rPr lang="ne-NP" sz="4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प्रावधानहरु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 (</a:t>
            </a:r>
            <a:r>
              <a:rPr lang="ne-NP" sz="4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क्रमश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..१)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pic>
        <p:nvPicPr>
          <p:cNvPr id="7" name="Picture 2" descr="Image result for government of nepal logo">
            <a:extLst>
              <a:ext uri="{FF2B5EF4-FFF2-40B4-BE49-F238E27FC236}">
                <a16:creationId xmlns:a16="http://schemas.microsoft.com/office/drawing/2014/main" id="{52B3F08D-AB08-444F-A487-5C376AA4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345B1-663C-40AA-8D0A-D77F55E38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6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2978009"/>
            <a:ext cx="12205252" cy="6775591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ne-NP" sz="3600" b="1" dirty="0">
                <a:latin typeface="Preeti" pitchFamily="2" charset="0"/>
                <a:cs typeface="Kalimati" panose="00000400000000000000" pitchFamily="2"/>
              </a:rPr>
              <a:t>बेरोजगार व्यक्तिले </a:t>
            </a:r>
            <a:r>
              <a:rPr lang="ne-NP" sz="3600" b="1" dirty="0" err="1">
                <a:latin typeface="Preeti" pitchFamily="2" charset="0"/>
                <a:cs typeface="Kalimati" panose="00000400000000000000" pitchFamily="2"/>
              </a:rPr>
              <a:t>निवेदन</a:t>
            </a:r>
            <a:r>
              <a:rPr lang="ne-NP" sz="3600" b="1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3600" b="1" dirty="0" err="1">
                <a:latin typeface="Preeti" pitchFamily="2" charset="0"/>
                <a:cs typeface="Kalimati" panose="00000400000000000000" pitchFamily="2"/>
              </a:rPr>
              <a:t>दिनुपर्नेः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3600" dirty="0" err="1">
                <a:latin typeface="Preeti" pitchFamily="2" charset="0"/>
                <a:cs typeface="Kalimati" panose="00000400000000000000" pitchFamily="2"/>
              </a:rPr>
              <a:t>वेरोजगार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 व्यक्तिले तोकिएको समयभित्र रोजगार सेवा केन्द्रमा सूचीकृत हुन </a:t>
            </a:r>
            <a:r>
              <a:rPr lang="ne-NP" sz="3600" dirty="0" err="1">
                <a:latin typeface="Preeti" pitchFamily="2" charset="0"/>
                <a:cs typeface="Kalimati" panose="00000400000000000000" pitchFamily="2"/>
              </a:rPr>
              <a:t>निवेदन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 दिनु पर्ने ।</a:t>
            </a:r>
            <a:endParaRPr lang="en-US" sz="3600" dirty="0">
              <a:latin typeface="Preeti" pitchFamily="2" charset="0"/>
              <a:cs typeface="Kalimati" panose="00000400000000000000" pitchFamily="2"/>
            </a:endParaRPr>
          </a:p>
          <a:p>
            <a:pPr algn="just">
              <a:buFont typeface="Arial" pitchFamily="34" charset="0"/>
              <a:buChar char="•"/>
            </a:pPr>
            <a:r>
              <a:rPr lang="ne-NP" sz="3600" b="1" dirty="0">
                <a:latin typeface="Preeti" pitchFamily="2" charset="0"/>
                <a:cs typeface="Kalimati" panose="00000400000000000000" pitchFamily="2"/>
              </a:rPr>
              <a:t>सेवा केन्द्रबाट श्रमिक माग गरी काममा लगाउनु </a:t>
            </a:r>
            <a:r>
              <a:rPr lang="ne-NP" sz="3600" b="1" dirty="0" err="1">
                <a:latin typeface="Preeti" pitchFamily="2" charset="0"/>
                <a:cs typeface="Kalimati" panose="00000400000000000000" pitchFamily="2"/>
              </a:rPr>
              <a:t>पर्नेः</a:t>
            </a:r>
            <a:r>
              <a:rPr lang="ne-NP" sz="3600" b="1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3600" dirty="0" err="1">
                <a:latin typeface="Preeti" pitchFamily="2" charset="0"/>
                <a:cs typeface="Kalimati" panose="00000400000000000000" pitchFamily="2"/>
              </a:rPr>
              <a:t>रोजगारदाताले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 रोजगार सेवा केन्द्रबाट श्रमिक माग गरी काममा लगाउनु पर्ने ।  </a:t>
            </a:r>
          </a:p>
          <a:p>
            <a:pPr marL="0" indent="0" algn="just"/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  (निजी </a:t>
            </a:r>
            <a:r>
              <a:rPr lang="ne-NP" sz="3600" dirty="0" err="1">
                <a:latin typeface="Preeti" pitchFamily="2" charset="0"/>
                <a:cs typeface="Kalimati" panose="00000400000000000000" pitchFamily="2"/>
              </a:rPr>
              <a:t>रोजगारदाताको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 हकमा अनिवार्य नरहेको) </a:t>
            </a:r>
          </a:p>
          <a:p>
            <a:pPr algn="just">
              <a:buFont typeface="Arial" pitchFamily="34" charset="0"/>
              <a:buChar char="•"/>
            </a:pPr>
            <a:r>
              <a:rPr lang="ne-NP" sz="3600" b="1" dirty="0">
                <a:latin typeface="Preeti" pitchFamily="2" charset="0"/>
                <a:cs typeface="Kalimati" panose="00000400000000000000" pitchFamily="2"/>
              </a:rPr>
              <a:t>सेवा केन्द्रका अन्य </a:t>
            </a:r>
            <a:r>
              <a:rPr lang="ne-NP" sz="3600" b="1" dirty="0" err="1">
                <a:latin typeface="Preeti" pitchFamily="2" charset="0"/>
                <a:cs typeface="Kalimati" panose="00000400000000000000" pitchFamily="2"/>
              </a:rPr>
              <a:t>कार्यहरुः</a:t>
            </a:r>
            <a:r>
              <a:rPr lang="ne-NP" sz="3600" b="1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रोजगार सूचना तथा परामर्श, वैदेशिक </a:t>
            </a:r>
            <a:r>
              <a:rPr lang="ne-NP" sz="3600" dirty="0" err="1">
                <a:latin typeface="Preeti" pitchFamily="2" charset="0"/>
                <a:cs typeface="Kalimati" panose="00000400000000000000" pitchFamily="2"/>
              </a:rPr>
              <a:t>रोजगारीबारे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 परामर्श, निजी तथा गैरसरकारी क्षेत्रमा रोजगारीका सम्भावनाको सूचना </a:t>
            </a:r>
            <a:r>
              <a:rPr lang="ne-NP" sz="3600" dirty="0" err="1">
                <a:latin typeface="Preeti" pitchFamily="2" charset="0"/>
                <a:cs typeface="Kalimati" panose="00000400000000000000" pitchFamily="2"/>
              </a:rPr>
              <a:t>संकलन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, तालिम आवश्यकताको पहिचान र तालिम कार्यक्रमको समन्वय र निर्वाह भत्ता वितरण आदी । </a:t>
            </a:r>
            <a:endParaRPr lang="en-US" sz="36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hape 56">
            <a:extLst>
              <a:ext uri="{FF2B5EF4-FFF2-40B4-BE49-F238E27FC236}">
                <a16:creationId xmlns:a16="http://schemas.microsoft.com/office/drawing/2014/main" id="{D2828FB0-A89E-4A89-9DBC-29CE4854FBFA}"/>
              </a:ext>
            </a:extLst>
          </p:cNvPr>
          <p:cNvSpPr/>
          <p:nvPr/>
        </p:nvSpPr>
        <p:spPr>
          <a:xfrm>
            <a:off x="1930400" y="323164"/>
            <a:ext cx="9144000" cy="1901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0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रोजगारीको हकसम्बन्धी ऐन, २०७५ तथा नियमावलीमा समेटिएका मुख्य </a:t>
            </a:r>
            <a:r>
              <a:rPr lang="ne-NP" sz="40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प्रावधानहरु</a:t>
            </a:r>
            <a:r>
              <a:rPr lang="ne-NP" sz="40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 (</a:t>
            </a:r>
            <a:r>
              <a:rPr lang="ne-NP" sz="40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क्रमश</a:t>
            </a:r>
            <a:r>
              <a:rPr lang="ne-NP" sz="40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..२)</a:t>
            </a:r>
            <a:endParaRPr lang="ne-NP" sz="40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sym typeface="Helvetica"/>
              <a:hlinkClick r:id="rId2"/>
            </a:endParaRPr>
          </a:p>
        </p:txBody>
      </p:sp>
      <p:pic>
        <p:nvPicPr>
          <p:cNvPr id="7" name="Picture 2" descr="Image result for government of nepal logo">
            <a:extLst>
              <a:ext uri="{FF2B5EF4-FFF2-40B4-BE49-F238E27FC236}">
                <a16:creationId xmlns:a16="http://schemas.microsoft.com/office/drawing/2014/main" id="{30B975BE-EB24-4F3A-BCB1-469343F1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C8335-E62D-4461-BD78-8203AFFAF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1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1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A240F3F2-BD84-46C2-863F-0C5E9C804A08}"/>
              </a:ext>
            </a:extLst>
          </p:cNvPr>
          <p:cNvSpPr/>
          <p:nvPr/>
        </p:nvSpPr>
        <p:spPr>
          <a:xfrm>
            <a:off x="1990027" y="92333"/>
            <a:ext cx="9144000" cy="20860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रोजगारीको हकसम्बन्धी ऐन, २०७५ तथा नियमावलीमा समेटिएका मुख्य </a:t>
            </a:r>
            <a:r>
              <a:rPr lang="ne-NP" sz="4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प्रावधानहरु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 (</a:t>
            </a:r>
            <a:r>
              <a:rPr lang="ne-NP" sz="4400" dirty="0" err="1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क्रमश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  <a:sym typeface="Helvetica"/>
              </a:rPr>
              <a:t>..३)</a:t>
            </a:r>
            <a:endParaRPr lang="ne-NP"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sym typeface="Helvetica"/>
              <a:hlinkClick r:id="rId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7E8E36-8566-491E-A2E5-495AC586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2" y="2933025"/>
            <a:ext cx="12401550" cy="5468025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रोजगार व्यवस्थापन सूचना </a:t>
            </a:r>
            <a:r>
              <a:rPr lang="ne-NP" sz="2800" b="1" dirty="0" err="1">
                <a:latin typeface="Preeti" pitchFamily="2" charset="0"/>
                <a:cs typeface="Kalimati" panose="00000400000000000000" pitchFamily="2"/>
              </a:rPr>
              <a:t>प्रणालीः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रोजगारी सम्बन्धी सूचनाको प्रभावकारी व्यवस्थापन गर्न सबै स्थानीय तह, प्रदेशको सम्बन्धित मन्त्रालय र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संघको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मन्त्रालयमा रोजगार व्यवस्थापन सूचना प्रणालीको स्थापना गरिने । </a:t>
            </a:r>
          </a:p>
          <a:p>
            <a:pPr algn="just">
              <a:buFont typeface="Arial" pitchFamily="34" charset="0"/>
              <a:buChar char="•"/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तालिम तथा </a:t>
            </a:r>
            <a:r>
              <a:rPr lang="ne-NP" sz="2800" b="1" dirty="0" err="1">
                <a:latin typeface="Preeti" pitchFamily="2" charset="0"/>
                <a:cs typeface="Kalimati" panose="00000400000000000000" pitchFamily="2"/>
              </a:rPr>
              <a:t>कर्जाः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वेरोजगार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व्यक्तिलाई न्यूनतम रोजगारी (एक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आ.व.मा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१०० दिन) बाहेक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व्यवसायिक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तथा सीप विकास तालिम र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सहुलियतपूर्ण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कर्जा उपलब्ध गराई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स्वोरोजगार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हुने प्रोत्साहित गरिने । </a:t>
            </a:r>
          </a:p>
          <a:p>
            <a:pPr algn="just">
              <a:buFont typeface="Arial" pitchFamily="34" charset="0"/>
              <a:buChar char="•"/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निर्वाह </a:t>
            </a:r>
            <a:r>
              <a:rPr lang="ne-NP" sz="2800" b="1" dirty="0" err="1">
                <a:latin typeface="Preeti" pitchFamily="2" charset="0"/>
                <a:cs typeface="Kalimati" panose="00000400000000000000" pitchFamily="2"/>
              </a:rPr>
              <a:t>भत्ताः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न्यूनतम रोजगारी वा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स्वरोजगारीको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व्यवस्था गर्न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नसके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सूचीकृत बेरोजगार व्यक्तिको अन्य मापदण्ड पुरा गर्ने परिवारलाई १०० दिन मध्ये रोजगारी नपाएको दिनको न्यूनतम पारिश्रमिकको ५० प्रतिशत रकम निर्वाह भत्ता उपलब्ध गराइने ।</a:t>
            </a:r>
          </a:p>
          <a:p>
            <a:pPr algn="just">
              <a:buFont typeface="Arial" pitchFamily="34" charset="0"/>
              <a:buChar char="•"/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निजी </a:t>
            </a:r>
            <a:r>
              <a:rPr lang="ne-NP" sz="2800" b="1" dirty="0" err="1">
                <a:latin typeface="Preeti" pitchFamily="2" charset="0"/>
                <a:cs typeface="Kalimati" panose="00000400000000000000" pitchFamily="2"/>
              </a:rPr>
              <a:t>क्षेत्रसंग</a:t>
            </a: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 सहकार्य</a:t>
            </a:r>
            <a:r>
              <a:rPr lang="en-US" sz="2800" b="1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 रोजगारीका सम्भावनाको अध्ययन,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सीपमूलक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तालिम, नयाँ रोजगारी सिर्जना जस्ता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विषयहरुमा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निजी </a:t>
            </a:r>
            <a:r>
              <a:rPr lang="ne-NP" sz="2800" dirty="0" err="1">
                <a:latin typeface="Preeti" pitchFamily="2" charset="0"/>
                <a:cs typeface="Kalimati" panose="00000400000000000000" pitchFamily="2"/>
              </a:rPr>
              <a:t>क्षेत्रसंग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 सहकार्य र साझेदारी गरिने ।</a:t>
            </a:r>
          </a:p>
        </p:txBody>
      </p:sp>
      <p:pic>
        <p:nvPicPr>
          <p:cNvPr id="8" name="Picture 2" descr="Image result for government of nepal logo">
            <a:extLst>
              <a:ext uri="{FF2B5EF4-FFF2-40B4-BE49-F238E27FC236}">
                <a16:creationId xmlns:a16="http://schemas.microsoft.com/office/drawing/2014/main" id="{8938EF81-61D3-42A6-A800-4F6DE817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1902606" cy="1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C8AE1E-69DC-4C8E-8601-C0E1462F7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2" y="63299"/>
            <a:ext cx="1518928" cy="15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1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1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1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9148</TotalTime>
  <Words>1632</Words>
  <Application>Microsoft Office PowerPoint</Application>
  <PresentationFormat>Custom</PresentationFormat>
  <Paragraphs>315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 </vt:lpstr>
      <vt:lpstr>Helvetica</vt:lpstr>
      <vt:lpstr>Helvetica Light</vt:lpstr>
      <vt:lpstr>Helvetica Neue</vt:lpstr>
      <vt:lpstr>Kalimati</vt:lpstr>
      <vt:lpstr>Preeti</vt:lpstr>
      <vt:lpstr>Roboto Bold</vt:lpstr>
      <vt:lpstr>'Roboto-Bold'</vt:lpstr>
      <vt:lpstr>Times New Roman</vt:lpstr>
      <vt:lpstr>पबिष</vt:lpstr>
      <vt:lpstr>White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ybasnet;youb raj basnet;moless;mahesh;dahal</dc:creator>
  <cp:keywords>pmep;social security;social protection;prime minister;Nepal</cp:keywords>
  <cp:lastModifiedBy>Youb Basnet</cp:lastModifiedBy>
  <cp:revision>526</cp:revision>
  <cp:lastPrinted>2019-03-24T06:12:03Z</cp:lastPrinted>
  <dcterms:modified xsi:type="dcterms:W3CDTF">2019-03-30T06:47:39Z</dcterms:modified>
</cp:coreProperties>
</file>